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182F717A-4C1B-4930-81F4-7969F02917A7}" type="datetimeFigureOut">
              <a:rPr lang="ru-RU" smtClean="0"/>
              <a:t>21.10.2020</a:t>
            </a:fld>
            <a:endParaRPr lang="ru-RU"/>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D02F8FC9-AF86-4C72-963B-14885AB2D3BE}" type="slidenum">
              <a:rPr lang="ru-RU" smtClean="0"/>
              <a:t>‹#›</a:t>
            </a:fld>
            <a:endParaRPr lang="ru-RU"/>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83456712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2F717A-4C1B-4930-81F4-7969F02917A7}" type="datetimeFigureOut">
              <a:rPr lang="ru-RU" smtClean="0"/>
              <a:t>21.10.2020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2F8FC9-AF86-4C72-963B-14885AB2D3BE}" type="slidenum">
              <a:rPr lang="ru-RU" smtClean="0"/>
              <a:t>‹#›</a:t>
            </a:fld>
            <a:endParaRPr lang="ru-RU"/>
          </a:p>
        </p:txBody>
      </p:sp>
    </p:spTree>
    <p:extLst>
      <p:ext uri="{BB962C8B-B14F-4D97-AF65-F5344CB8AC3E}">
        <p14:creationId xmlns:p14="http://schemas.microsoft.com/office/powerpoint/2010/main" val="762532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2F717A-4C1B-4930-81F4-7969F02917A7}" type="datetimeFigureOut">
              <a:rPr lang="ru-RU" smtClean="0"/>
              <a:t>21.10.2020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2F8FC9-AF86-4C72-963B-14885AB2D3BE}" type="slidenum">
              <a:rPr lang="ru-RU" smtClean="0"/>
              <a:t>‹#›</a:t>
            </a:fld>
            <a:endParaRPr lang="ru-RU"/>
          </a:p>
        </p:txBody>
      </p:sp>
    </p:spTree>
    <p:extLst>
      <p:ext uri="{BB962C8B-B14F-4D97-AF65-F5344CB8AC3E}">
        <p14:creationId xmlns:p14="http://schemas.microsoft.com/office/powerpoint/2010/main" val="4039121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2F717A-4C1B-4930-81F4-7969F02917A7}" type="datetimeFigureOut">
              <a:rPr lang="ru-RU" smtClean="0"/>
              <a:t>21.10.2020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2F8FC9-AF86-4C72-963B-14885AB2D3BE}" type="slidenum">
              <a:rPr lang="ru-RU" smtClean="0"/>
              <a:t>‹#›</a:t>
            </a:fld>
            <a:endParaRPr lang="ru-RU"/>
          </a:p>
        </p:txBody>
      </p:sp>
    </p:spTree>
    <p:extLst>
      <p:ext uri="{BB962C8B-B14F-4D97-AF65-F5344CB8AC3E}">
        <p14:creationId xmlns:p14="http://schemas.microsoft.com/office/powerpoint/2010/main" val="1167917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182F717A-4C1B-4930-81F4-7969F02917A7}" type="datetimeFigureOut">
              <a:rPr lang="ru-RU" smtClean="0"/>
              <a:t>21.10.2020</a:t>
            </a:fld>
            <a:endParaRPr lang="ru-RU"/>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D02F8FC9-AF86-4C72-963B-14885AB2D3BE}" type="slidenum">
              <a:rPr lang="ru-RU" smtClean="0"/>
              <a:t>‹#›</a:t>
            </a:fld>
            <a:endParaRPr lang="ru-RU"/>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35265438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82F717A-4C1B-4930-81F4-7969F02917A7}" type="datetimeFigureOut">
              <a:rPr lang="ru-RU" smtClean="0"/>
              <a:t>21.10.2020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2F8FC9-AF86-4C72-963B-14885AB2D3BE}" type="slidenum">
              <a:rPr lang="ru-RU" smtClean="0"/>
              <a:t>‹#›</a:t>
            </a:fld>
            <a:endParaRPr lang="ru-RU"/>
          </a:p>
        </p:txBody>
      </p:sp>
    </p:spTree>
    <p:extLst>
      <p:ext uri="{BB962C8B-B14F-4D97-AF65-F5344CB8AC3E}">
        <p14:creationId xmlns:p14="http://schemas.microsoft.com/office/powerpoint/2010/main" val="1503243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82F717A-4C1B-4930-81F4-7969F02917A7}" type="datetimeFigureOut">
              <a:rPr lang="ru-RU" smtClean="0"/>
              <a:t>21.10.2020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02F8FC9-AF86-4C72-963B-14885AB2D3BE}" type="slidenum">
              <a:rPr lang="ru-RU" smtClean="0"/>
              <a:t>‹#›</a:t>
            </a:fld>
            <a:endParaRPr lang="ru-RU"/>
          </a:p>
        </p:txBody>
      </p:sp>
    </p:spTree>
    <p:extLst>
      <p:ext uri="{BB962C8B-B14F-4D97-AF65-F5344CB8AC3E}">
        <p14:creationId xmlns:p14="http://schemas.microsoft.com/office/powerpoint/2010/main" val="650880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82F717A-4C1B-4930-81F4-7969F02917A7}" type="datetimeFigureOut">
              <a:rPr lang="ru-RU" smtClean="0"/>
              <a:t>21.10.2020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02F8FC9-AF86-4C72-963B-14885AB2D3BE}" type="slidenum">
              <a:rPr lang="ru-RU" smtClean="0"/>
              <a:t>‹#›</a:t>
            </a:fld>
            <a:endParaRPr lang="ru-RU"/>
          </a:p>
        </p:txBody>
      </p:sp>
    </p:spTree>
    <p:extLst>
      <p:ext uri="{BB962C8B-B14F-4D97-AF65-F5344CB8AC3E}">
        <p14:creationId xmlns:p14="http://schemas.microsoft.com/office/powerpoint/2010/main" val="3871367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2F717A-4C1B-4930-81F4-7969F02917A7}" type="datetimeFigureOut">
              <a:rPr lang="ru-RU" smtClean="0"/>
              <a:t>21.10.2020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02F8FC9-AF86-4C72-963B-14885AB2D3BE}" type="slidenum">
              <a:rPr lang="ru-RU" smtClean="0"/>
              <a:t>‹#›</a:t>
            </a:fld>
            <a:endParaRPr lang="ru-RU"/>
          </a:p>
        </p:txBody>
      </p:sp>
    </p:spTree>
    <p:extLst>
      <p:ext uri="{BB962C8B-B14F-4D97-AF65-F5344CB8AC3E}">
        <p14:creationId xmlns:p14="http://schemas.microsoft.com/office/powerpoint/2010/main" val="3737612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82F717A-4C1B-4930-81F4-7969F02917A7}" type="datetimeFigureOut">
              <a:rPr lang="ru-RU" smtClean="0"/>
              <a:t>21.10.2020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02F8FC9-AF86-4C72-963B-14885AB2D3BE}"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19076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82F717A-4C1B-4930-81F4-7969F02917A7}" type="datetimeFigureOut">
              <a:rPr lang="ru-RU" smtClean="0"/>
              <a:t>21.10.2020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02F8FC9-AF86-4C72-963B-14885AB2D3BE}"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96393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182F717A-4C1B-4930-81F4-7969F02917A7}" type="datetimeFigureOut">
              <a:rPr lang="ru-RU" smtClean="0"/>
              <a:t>21.10.2020</a:t>
            </a:fld>
            <a:endParaRPr lang="ru-RU"/>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RU"/>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D02F8FC9-AF86-4C72-963B-14885AB2D3BE}" type="slidenum">
              <a:rPr lang="ru-RU" smtClean="0"/>
              <a:t>‹#›</a:t>
            </a:fld>
            <a:endParaRPr lang="ru-RU"/>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256589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E9574A2B-8E49-4533-9EF5-F2CD9D368C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 y="0"/>
            <a:ext cx="12192000" cy="6858000"/>
          </a:xfrm>
          <a:prstGeom prst="rect">
            <a:avLst/>
          </a:prstGeom>
        </p:spPr>
      </p:pic>
      <p:sp>
        <p:nvSpPr>
          <p:cNvPr id="3" name="Подзаголовок 2">
            <a:extLst>
              <a:ext uri="{FF2B5EF4-FFF2-40B4-BE49-F238E27FC236}">
                <a16:creationId xmlns:a16="http://schemas.microsoft.com/office/drawing/2014/main" id="{0C5812B7-91D4-4990-9FFD-EFFD46CD800E}"/>
              </a:ext>
            </a:extLst>
          </p:cNvPr>
          <p:cNvSpPr>
            <a:spLocks noGrp="1"/>
          </p:cNvSpPr>
          <p:nvPr>
            <p:ph type="subTitle" idx="1"/>
          </p:nvPr>
        </p:nvSpPr>
        <p:spPr>
          <a:xfrm>
            <a:off x="2075899" y="5476550"/>
            <a:ext cx="6831673" cy="647414"/>
          </a:xfrm>
        </p:spPr>
        <p:txBody>
          <a:bodyPr>
            <a:normAutofit/>
          </a:bodyPr>
          <a:lstStyle/>
          <a:p>
            <a:r>
              <a:rPr lang="en-US" sz="2800" dirty="0">
                <a:solidFill>
                  <a:srgbClr val="FFFF00"/>
                </a:solidFill>
              </a:rPr>
              <a:t>Text classification</a:t>
            </a:r>
            <a:endParaRPr lang="ru-RU" sz="2800" dirty="0">
              <a:solidFill>
                <a:srgbClr val="FFFF00"/>
              </a:solidFill>
            </a:endParaRPr>
          </a:p>
        </p:txBody>
      </p:sp>
      <p:sp>
        <p:nvSpPr>
          <p:cNvPr id="2" name="Заголовок 1">
            <a:extLst>
              <a:ext uri="{FF2B5EF4-FFF2-40B4-BE49-F238E27FC236}">
                <a16:creationId xmlns:a16="http://schemas.microsoft.com/office/drawing/2014/main" id="{2794CAEC-5F73-4B7D-978B-C0317913178D}"/>
              </a:ext>
            </a:extLst>
          </p:cNvPr>
          <p:cNvSpPr>
            <a:spLocks noGrp="1"/>
          </p:cNvSpPr>
          <p:nvPr>
            <p:ph type="ctrTitle"/>
          </p:nvPr>
        </p:nvSpPr>
        <p:spPr>
          <a:xfrm>
            <a:off x="1428566" y="295214"/>
            <a:ext cx="8361229" cy="1239971"/>
          </a:xfrm>
        </p:spPr>
        <p:txBody>
          <a:bodyPr/>
          <a:lstStyle/>
          <a:p>
            <a:r>
              <a:rPr lang="en-US" dirty="0">
                <a:solidFill>
                  <a:srgbClr val="FFC000"/>
                </a:solidFill>
              </a:rPr>
              <a:t>The lecture 9</a:t>
            </a:r>
            <a:endParaRPr lang="ru-RU" dirty="0">
              <a:solidFill>
                <a:srgbClr val="FFC000"/>
              </a:solidFill>
            </a:endParaRPr>
          </a:p>
        </p:txBody>
      </p:sp>
    </p:spTree>
    <p:extLst>
      <p:ext uri="{BB962C8B-B14F-4D97-AF65-F5344CB8AC3E}">
        <p14:creationId xmlns:p14="http://schemas.microsoft.com/office/powerpoint/2010/main" val="941142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362525-15E4-4D51-BDD6-75BEDBB889F1}"/>
              </a:ext>
            </a:extLst>
          </p:cNvPr>
          <p:cNvSpPr>
            <a:spLocks noGrp="1"/>
          </p:cNvSpPr>
          <p:nvPr>
            <p:ph type="title"/>
          </p:nvPr>
        </p:nvSpPr>
        <p:spPr>
          <a:xfrm>
            <a:off x="1371600" y="685800"/>
            <a:ext cx="9601200" cy="706772"/>
          </a:xfrm>
        </p:spPr>
        <p:txBody>
          <a:bodyPr/>
          <a:lstStyle/>
          <a:p>
            <a:pPr algn="ctr"/>
            <a:r>
              <a:rPr lang="en-US" dirty="0">
                <a:solidFill>
                  <a:srgbClr val="00B050"/>
                </a:solidFill>
              </a:rPr>
              <a:t>ML text classification</a:t>
            </a:r>
            <a:endParaRPr lang="ru-RU" dirty="0"/>
          </a:p>
        </p:txBody>
      </p:sp>
      <p:sp>
        <p:nvSpPr>
          <p:cNvPr id="3" name="Объект 2">
            <a:extLst>
              <a:ext uri="{FF2B5EF4-FFF2-40B4-BE49-F238E27FC236}">
                <a16:creationId xmlns:a16="http://schemas.microsoft.com/office/drawing/2014/main" id="{A08089B7-5960-4811-8371-64631A8A5F0B}"/>
              </a:ext>
            </a:extLst>
          </p:cNvPr>
          <p:cNvSpPr>
            <a:spLocks noGrp="1"/>
          </p:cNvSpPr>
          <p:nvPr>
            <p:ph idx="1"/>
          </p:nvPr>
        </p:nvSpPr>
        <p:spPr>
          <a:xfrm>
            <a:off x="1497435" y="1942050"/>
            <a:ext cx="9978704" cy="4492305"/>
          </a:xfrm>
        </p:spPr>
        <p:txBody>
          <a:bodyPr>
            <a:normAutofit/>
          </a:bodyPr>
          <a:lstStyle/>
          <a:p>
            <a:pPr algn="l"/>
            <a:r>
              <a:rPr lang="en-US" sz="1800" b="0" i="0" u="none" strike="noStrike" baseline="0" dirty="0">
                <a:latin typeface="SxdcwpNxvrklCffxdcUtopiaStd-Regular"/>
              </a:rPr>
              <a:t>There are a few types of text classification based on the number of classes to predict and the nature of predictions. These types of classification are based on the dataset, the number of classes/categories pertaining to that dataset, and the number of classes that can be predicted on any data point:</a:t>
            </a:r>
          </a:p>
          <a:p>
            <a:pPr algn="l"/>
            <a:r>
              <a:rPr lang="en-US" sz="1800" b="0" i="1" u="none" strike="noStrike" baseline="0" dirty="0">
                <a:solidFill>
                  <a:srgbClr val="00B0F0"/>
                </a:solidFill>
                <a:latin typeface="HhjgnyNfgwmrQqcxywUtopiaStd-Italic"/>
              </a:rPr>
              <a:t>Binary classification </a:t>
            </a:r>
            <a:r>
              <a:rPr lang="en-US" sz="1800" b="0" i="0" u="none" strike="noStrike" baseline="0" dirty="0">
                <a:latin typeface="SxdcwpNxvrklCffxdcUtopiaStd-Regular"/>
              </a:rPr>
              <a:t>is when the total number of distinct classes or categories is two in number and any prediction can contain either one of those classes.</a:t>
            </a:r>
          </a:p>
          <a:p>
            <a:pPr algn="l"/>
            <a:r>
              <a:rPr lang="en-US" sz="1800" b="0" i="1" u="none" strike="noStrike" baseline="0" dirty="0">
                <a:solidFill>
                  <a:srgbClr val="00B0F0"/>
                </a:solidFill>
                <a:latin typeface="HhjgnyNfgwmrQqcxywUtopiaStd-Italic"/>
              </a:rPr>
              <a:t>Multi-class classification</a:t>
            </a:r>
            <a:r>
              <a:rPr lang="en-US" sz="1800" b="0" i="0" u="none" strike="noStrike" baseline="0" dirty="0">
                <a:latin typeface="SxdcwpNxvrklCffxdcUtopiaStd-Regular"/>
              </a:rPr>
              <a:t>, also known as </a:t>
            </a:r>
            <a:r>
              <a:rPr lang="en-US" sz="1800" b="0" i="1" u="none" strike="noStrike" baseline="0" dirty="0">
                <a:latin typeface="HhjgnyNfgwmrQqcxywUtopiaStd-Italic"/>
              </a:rPr>
              <a:t>multinomial classification</a:t>
            </a:r>
            <a:r>
              <a:rPr lang="en-US" sz="1800" b="0" i="0" u="none" strike="noStrike" baseline="0" dirty="0">
                <a:latin typeface="SxdcwpNxvrklCffxdcUtopiaStd-Regular"/>
              </a:rPr>
              <a:t>, refers to a problem where the total number of classes is more than two, and each prediction gives one class or category that can belong to any of those classes. This is an extension of the binary classification problem where the total number of classes is more than two.</a:t>
            </a:r>
          </a:p>
          <a:p>
            <a:pPr algn="l"/>
            <a:r>
              <a:rPr lang="en-US" sz="1800" b="0" i="1" u="none" strike="noStrike" baseline="0" dirty="0">
                <a:solidFill>
                  <a:srgbClr val="00B0F0"/>
                </a:solidFill>
                <a:latin typeface="HhjgnyNfgwmrQqcxywUtopiaStd-Italic"/>
              </a:rPr>
              <a:t>Multi-label classification </a:t>
            </a:r>
            <a:r>
              <a:rPr lang="en-US" sz="1800" b="0" i="0" u="none" strike="noStrike" baseline="0" dirty="0">
                <a:latin typeface="SxdcwpNxvrklCffxdcUtopiaStd-Regular"/>
              </a:rPr>
              <a:t>refers to problems where each prediction can yield more than one outcome/predicted class for any data point.</a:t>
            </a:r>
            <a:endParaRPr lang="ru-RU" dirty="0"/>
          </a:p>
        </p:txBody>
      </p:sp>
    </p:spTree>
    <p:extLst>
      <p:ext uri="{BB962C8B-B14F-4D97-AF65-F5344CB8AC3E}">
        <p14:creationId xmlns:p14="http://schemas.microsoft.com/office/powerpoint/2010/main" val="3832695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2EB8B2-3298-4AE7-8994-DDA67129B84C}"/>
              </a:ext>
            </a:extLst>
          </p:cNvPr>
          <p:cNvSpPr>
            <a:spLocks noGrp="1"/>
          </p:cNvSpPr>
          <p:nvPr>
            <p:ph type="title"/>
          </p:nvPr>
        </p:nvSpPr>
        <p:spPr>
          <a:xfrm>
            <a:off x="1371600" y="586880"/>
            <a:ext cx="9601200" cy="807440"/>
          </a:xfrm>
        </p:spPr>
        <p:txBody>
          <a:bodyPr/>
          <a:lstStyle/>
          <a:p>
            <a:pPr algn="ctr"/>
            <a:r>
              <a:rPr lang="en-US" dirty="0">
                <a:solidFill>
                  <a:srgbClr val="00B050"/>
                </a:solidFill>
              </a:rPr>
              <a:t>Text classification blueprint</a:t>
            </a:r>
            <a:endParaRPr lang="ru-RU" dirty="0">
              <a:solidFill>
                <a:srgbClr val="00B050"/>
              </a:solidFill>
            </a:endParaRPr>
          </a:p>
        </p:txBody>
      </p:sp>
      <p:pic>
        <p:nvPicPr>
          <p:cNvPr id="4" name="Объект 3">
            <a:extLst>
              <a:ext uri="{FF2B5EF4-FFF2-40B4-BE49-F238E27FC236}">
                <a16:creationId xmlns:a16="http://schemas.microsoft.com/office/drawing/2014/main" id="{527290F3-7C59-44F9-AE61-1EE82CFB685F}"/>
              </a:ext>
            </a:extLst>
          </p:cNvPr>
          <p:cNvPicPr>
            <a:picLocks noGrp="1" noChangeAspect="1"/>
          </p:cNvPicPr>
          <p:nvPr>
            <p:ph idx="1"/>
          </p:nvPr>
        </p:nvPicPr>
        <p:blipFill>
          <a:blip r:embed="rId2"/>
          <a:stretch>
            <a:fillRect/>
          </a:stretch>
        </p:blipFill>
        <p:spPr>
          <a:xfrm>
            <a:off x="2367678" y="1585868"/>
            <a:ext cx="8044701" cy="4685252"/>
          </a:xfrm>
          <a:prstGeom prst="rect">
            <a:avLst/>
          </a:prstGeom>
        </p:spPr>
      </p:pic>
    </p:spTree>
    <p:extLst>
      <p:ext uri="{BB962C8B-B14F-4D97-AF65-F5344CB8AC3E}">
        <p14:creationId xmlns:p14="http://schemas.microsoft.com/office/powerpoint/2010/main" val="2403543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0F55F7-6BBA-4377-8995-AED49D5C0FBE}"/>
              </a:ext>
            </a:extLst>
          </p:cNvPr>
          <p:cNvSpPr>
            <a:spLocks noGrp="1"/>
          </p:cNvSpPr>
          <p:nvPr>
            <p:ph type="title"/>
          </p:nvPr>
        </p:nvSpPr>
        <p:spPr>
          <a:xfrm>
            <a:off x="1371600" y="450908"/>
            <a:ext cx="9601200" cy="748717"/>
          </a:xfrm>
        </p:spPr>
        <p:txBody>
          <a:bodyPr/>
          <a:lstStyle/>
          <a:p>
            <a:pPr algn="ctr"/>
            <a:r>
              <a:rPr lang="en-US" dirty="0">
                <a:solidFill>
                  <a:srgbClr val="00B050"/>
                </a:solidFill>
              </a:rPr>
              <a:t>Feature extraction</a:t>
            </a:r>
            <a:endParaRPr lang="ru-RU" dirty="0">
              <a:solidFill>
                <a:srgbClr val="00B050"/>
              </a:solidFill>
            </a:endParaRPr>
          </a:p>
        </p:txBody>
      </p:sp>
      <p:sp>
        <p:nvSpPr>
          <p:cNvPr id="3" name="Объект 2">
            <a:extLst>
              <a:ext uri="{FF2B5EF4-FFF2-40B4-BE49-F238E27FC236}">
                <a16:creationId xmlns:a16="http://schemas.microsoft.com/office/drawing/2014/main" id="{4D553D19-DA08-4E2B-BDF4-B8A6342A411C}"/>
              </a:ext>
            </a:extLst>
          </p:cNvPr>
          <p:cNvSpPr>
            <a:spLocks noGrp="1"/>
          </p:cNvSpPr>
          <p:nvPr>
            <p:ph idx="1"/>
          </p:nvPr>
        </p:nvSpPr>
        <p:spPr>
          <a:xfrm>
            <a:off x="1295400" y="1638300"/>
            <a:ext cx="10138794" cy="4099770"/>
          </a:xfrm>
        </p:spPr>
        <p:txBody>
          <a:bodyPr/>
          <a:lstStyle/>
          <a:p>
            <a:pPr algn="l"/>
            <a:r>
              <a:rPr lang="en-US" sz="1800" b="0" i="0" u="none" strike="noStrike" baseline="0" dirty="0">
                <a:latin typeface="SxdcwpNxvrklCffxdcUtopiaStd-Regular"/>
              </a:rPr>
              <a:t>There are various feature-extraction techniques that can be applied on text data, but before we jump into then, let us consider what we mean by features. Why do we need them, and how they are useful?</a:t>
            </a:r>
          </a:p>
          <a:p>
            <a:pPr algn="l"/>
            <a:r>
              <a:rPr lang="en-US" sz="1800" b="0" i="0" u="none" strike="noStrike" baseline="0" dirty="0">
                <a:latin typeface="SxdcwpNxvrklCffxdcUtopiaStd-Regular"/>
              </a:rPr>
              <a:t>In a dataset, there are typically many data points. Usually the rows of the dataset and the columns are various features or properties of the dataset, with specific values for each row or observation.</a:t>
            </a:r>
          </a:p>
          <a:p>
            <a:pPr algn="l"/>
            <a:r>
              <a:rPr lang="en-US" sz="1800" b="0" i="0" u="none" strike="noStrike" baseline="0" dirty="0">
                <a:latin typeface="SxdcwpNxvrklCffxdcUtopiaStd-Regular"/>
              </a:rPr>
              <a:t>In ML terminology, </a:t>
            </a:r>
            <a:r>
              <a:rPr lang="en-US" sz="1800" b="0" i="1" u="none" strike="noStrike" baseline="0" dirty="0">
                <a:latin typeface="HhjgnyNfgwmrQqcxywUtopiaStd-Italic"/>
              </a:rPr>
              <a:t>features </a:t>
            </a:r>
            <a:r>
              <a:rPr lang="en-US" sz="1800" b="0" i="0" u="none" strike="noStrike" baseline="0" dirty="0">
                <a:latin typeface="SxdcwpNxvrklCffxdcUtopiaStd-Regular"/>
              </a:rPr>
              <a:t>are unique, measurable attributes or properties for each observation or data point in a dataset.</a:t>
            </a:r>
          </a:p>
          <a:p>
            <a:pPr algn="l"/>
            <a:r>
              <a:rPr lang="en-US" sz="1800" b="0" i="0" u="none" strike="noStrike" baseline="0" dirty="0">
                <a:latin typeface="SxdcwpNxvrklCffxdcUtopiaStd-Regular"/>
              </a:rPr>
              <a:t>Features are usually numeric in nature and can be absolute numeric values or categorical</a:t>
            </a:r>
            <a:r>
              <a:rPr lang="en-US" sz="1800" dirty="0">
                <a:latin typeface="SxdcwpNxvrklCffxdcUtopiaStd-Regular"/>
              </a:rPr>
              <a:t> </a:t>
            </a:r>
            <a:r>
              <a:rPr lang="en-US" sz="1800" b="0" i="0" u="none" strike="noStrike" baseline="0" dirty="0">
                <a:latin typeface="SxdcwpNxvrklCffxdcUtopiaStd-Regular"/>
              </a:rPr>
              <a:t>features that can be encoded as binary features for each category in the list using a process called </a:t>
            </a:r>
            <a:r>
              <a:rPr lang="en-US" sz="1800" b="0" i="1" u="none" strike="noStrike" baseline="0" dirty="0">
                <a:latin typeface="HhjgnyNfgwmrQqcxywUtopiaStd-Italic"/>
              </a:rPr>
              <a:t>one-hot encoding</a:t>
            </a:r>
            <a:r>
              <a:rPr lang="en-US" sz="1800" b="0" i="0" u="none" strike="noStrike" baseline="0" dirty="0">
                <a:latin typeface="SxdcwpNxvrklCffxdcUtopiaStd-Regular"/>
              </a:rPr>
              <a:t>. The process of extracting and selecting features is both art and science, and this process is called </a:t>
            </a:r>
            <a:r>
              <a:rPr lang="en-US" sz="1800" b="0" i="1" u="none" strike="noStrike" baseline="0" dirty="0">
                <a:latin typeface="HhjgnyNfgwmrQqcxywUtopiaStd-Italic"/>
              </a:rPr>
              <a:t>feature extraction </a:t>
            </a:r>
            <a:r>
              <a:rPr lang="en-US" sz="1800" b="0" i="0" u="none" strike="noStrike" baseline="0" dirty="0">
                <a:latin typeface="SxdcwpNxvrklCffxdcUtopiaStd-Regular"/>
              </a:rPr>
              <a:t>or </a:t>
            </a:r>
            <a:r>
              <a:rPr lang="en-US" sz="1800" b="0" i="1" u="none" strike="noStrike" baseline="0" dirty="0">
                <a:latin typeface="HhjgnyNfgwmrQqcxywUtopiaStd-Italic"/>
              </a:rPr>
              <a:t>feature engineering</a:t>
            </a:r>
            <a:r>
              <a:rPr lang="en-US" sz="1800" b="0" i="0" u="none" strike="noStrike" baseline="0" dirty="0">
                <a:latin typeface="SxdcwpNxvrklCffxdcUtopiaStd-Regular"/>
              </a:rPr>
              <a:t>.</a:t>
            </a:r>
            <a:endParaRPr lang="ru-RU" dirty="0"/>
          </a:p>
        </p:txBody>
      </p:sp>
    </p:spTree>
    <p:extLst>
      <p:ext uri="{BB962C8B-B14F-4D97-AF65-F5344CB8AC3E}">
        <p14:creationId xmlns:p14="http://schemas.microsoft.com/office/powerpoint/2010/main" val="4206380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BD72A9-C419-4DB4-B627-08A11787A741}"/>
              </a:ext>
            </a:extLst>
          </p:cNvPr>
          <p:cNvSpPr>
            <a:spLocks noGrp="1"/>
          </p:cNvSpPr>
          <p:nvPr>
            <p:ph type="title"/>
          </p:nvPr>
        </p:nvSpPr>
        <p:spPr>
          <a:xfrm>
            <a:off x="1371600" y="509631"/>
            <a:ext cx="9601200" cy="790662"/>
          </a:xfrm>
        </p:spPr>
        <p:txBody>
          <a:bodyPr/>
          <a:lstStyle/>
          <a:p>
            <a:pPr algn="ctr"/>
            <a:r>
              <a:rPr lang="en-US" dirty="0">
                <a:solidFill>
                  <a:srgbClr val="00B050"/>
                </a:solidFill>
              </a:rPr>
              <a:t>Feature extraction</a:t>
            </a:r>
            <a:endParaRPr lang="ru-RU" dirty="0"/>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C73A1665-9440-488E-9231-5426179475CE}"/>
                  </a:ext>
                </a:extLst>
              </p:cNvPr>
              <p:cNvSpPr>
                <a:spLocks noGrp="1"/>
              </p:cNvSpPr>
              <p:nvPr>
                <p:ph idx="1"/>
              </p:nvPr>
            </p:nvSpPr>
            <p:spPr>
              <a:xfrm>
                <a:off x="1371600" y="1539378"/>
                <a:ext cx="10347821" cy="4632822"/>
              </a:xfrm>
            </p:spPr>
            <p:txBody>
              <a:bodyPr/>
              <a:lstStyle/>
              <a:p>
                <a:pPr algn="l"/>
                <a:r>
                  <a:rPr lang="en-US" sz="1800" b="0" i="0" u="none" strike="noStrike" baseline="0" dirty="0">
                    <a:latin typeface="SxdcwpNxvrklCffxdcUtopiaStd-Regular"/>
                  </a:rPr>
                  <a:t>The </a:t>
                </a:r>
                <a:r>
                  <a:rPr lang="en-US" sz="1800" b="0" i="1" u="none" strike="noStrike" baseline="0" dirty="0">
                    <a:latin typeface="HhjgnyNfgwmrQqcxywUtopiaStd-Italic"/>
                  </a:rPr>
                  <a:t>Vector Space Model </a:t>
                </a:r>
                <a:r>
                  <a:rPr lang="en-US" sz="1800" b="0" i="0" u="none" strike="noStrike" baseline="0" dirty="0">
                    <a:latin typeface="SxdcwpNxvrklCffxdcUtopiaStd-Regular"/>
                  </a:rPr>
                  <a:t>is a concept and model that is very useful in case we are dealing with textual data and is very popular in information retrieval and document ranking. </a:t>
                </a:r>
              </a:p>
              <a:p>
                <a:pPr algn="l"/>
                <a:r>
                  <a:rPr lang="en-US" sz="1800" b="0" i="0" u="none" strike="noStrike" baseline="0" dirty="0">
                    <a:latin typeface="SxdcwpNxvrklCffxdcUtopiaStd-Regular"/>
                  </a:rPr>
                  <a:t>The Vector Space Model, also known as the </a:t>
                </a:r>
                <a:r>
                  <a:rPr lang="en-US" sz="1800" b="0" i="1" u="none" strike="noStrike" baseline="0" dirty="0">
                    <a:latin typeface="HhjgnyNfgwmrQqcxywUtopiaStd-Italic"/>
                  </a:rPr>
                  <a:t>Term Vector Model</a:t>
                </a:r>
                <a:r>
                  <a:rPr lang="en-US" sz="1800" b="0" i="0" u="none" strike="noStrike" baseline="0" dirty="0">
                    <a:latin typeface="SxdcwpNxvrklCffxdcUtopiaStd-Regular"/>
                  </a:rPr>
                  <a:t>, is defined as a mathematical and algebraic model for transforming and representing text documents as numeric vectors of specific terms that form the vector dimensions. </a:t>
                </a:r>
              </a:p>
              <a:p>
                <a:pPr algn="l"/>
                <a:r>
                  <a:rPr lang="en-US" sz="1800" b="0" i="0" u="none" strike="noStrike" baseline="0" dirty="0">
                    <a:latin typeface="SxdcwpNxvrklCffxdcUtopiaStd-Regular"/>
                  </a:rPr>
                  <a:t>Mathematically this can be defined as follows. We have a document </a:t>
                </a:r>
                <a:r>
                  <a:rPr lang="en-US" sz="1800" b="0" i="1" u="none" strike="noStrike" baseline="0" dirty="0">
                    <a:latin typeface="HhjgnyNfgwmrQqcxywUtopiaStd-Italic"/>
                  </a:rPr>
                  <a:t>D </a:t>
                </a:r>
                <a:r>
                  <a:rPr lang="en-US" sz="1800" b="0" i="0" u="none" strike="noStrike" baseline="0" dirty="0">
                    <a:latin typeface="SxdcwpNxvrklCffxdcUtopiaStd-Regular"/>
                  </a:rPr>
                  <a:t>in a document vector space </a:t>
                </a:r>
                <a:r>
                  <a:rPr lang="en-US" sz="1800" b="0" i="1" u="none" strike="noStrike" baseline="0" dirty="0">
                    <a:latin typeface="HhjgnyNfgwmrQqcxywUtopiaStd-Italic"/>
                  </a:rPr>
                  <a:t>VS</a:t>
                </a:r>
                <a:r>
                  <a:rPr lang="en-US" sz="1800" b="0" i="0" u="none" strike="noStrike" baseline="0" dirty="0">
                    <a:latin typeface="SxdcwpNxvrklCffxdcUtopiaStd-Regular"/>
                  </a:rPr>
                  <a:t>.</a:t>
                </a:r>
              </a:p>
              <a:p>
                <a:r>
                  <a:rPr lang="en-US" sz="1800" b="0" i="0" u="none" strike="noStrike" baseline="0" dirty="0">
                    <a:latin typeface="SxdcwpNxvrklCffxdcUtopiaStd-Regular"/>
                  </a:rPr>
                  <a:t>So, the vector space can be denoted </a:t>
                </a:r>
                <a14:m>
                  <m:oMath xmlns:m="http://schemas.openxmlformats.org/officeDocument/2006/math">
                    <m:r>
                      <a:rPr lang="en-US" sz="1800" b="0" i="1" u="none" strike="noStrike" baseline="0" smtClean="0">
                        <a:latin typeface="Cambria Math" panose="02040503050406030204" pitchFamily="18" charset="0"/>
                      </a:rPr>
                      <m:t>𝑉𝑆</m:t>
                    </m:r>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𝑊</m:t>
                        </m:r>
                      </m:e>
                      <m:sub>
                        <m:r>
                          <a:rPr lang="en-US" sz="1800" b="0" i="1" u="none" strike="noStrike" baseline="0" smtClean="0">
                            <a:latin typeface="Cambria Math" panose="02040503050406030204" pitchFamily="18" charset="0"/>
                          </a:rPr>
                          <m:t>1</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𝑊</m:t>
                        </m:r>
                      </m:e>
                      <m:sub>
                        <m:r>
                          <a:rPr lang="en-US" sz="1800" b="0" i="1" u="none" strike="noStrike" baseline="0" smtClean="0">
                            <a:latin typeface="Cambria Math" panose="02040503050406030204" pitchFamily="18" charset="0"/>
                          </a:rPr>
                          <m:t>2</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𝑊</m:t>
                        </m:r>
                      </m:e>
                      <m:sub>
                        <m:r>
                          <a:rPr lang="en-US" sz="1800" b="0" i="1" u="none" strike="noStrike" baseline="0" smtClean="0">
                            <a:latin typeface="Cambria Math" panose="02040503050406030204" pitchFamily="18" charset="0"/>
                          </a:rPr>
                          <m:t>𝑛</m:t>
                        </m:r>
                      </m:sub>
                    </m:sSub>
                    <m:r>
                      <a:rPr lang="en-US" sz="1800" b="0" i="1" u="none" strike="noStrike" baseline="0" smtClean="0">
                        <a:latin typeface="Cambria Math" panose="02040503050406030204" pitchFamily="18" charset="0"/>
                      </a:rPr>
                      <m:t>}</m:t>
                    </m:r>
                  </m:oMath>
                </a14:m>
                <a:r>
                  <a:rPr lang="en-US" dirty="0"/>
                  <a:t> where there are </a:t>
                </a:r>
                <a:r>
                  <a:rPr lang="en-US" i="1" dirty="0"/>
                  <a:t>n </a:t>
                </a:r>
                <a:r>
                  <a:rPr lang="en-US" dirty="0"/>
                  <a:t>distinct words across all documents. </a:t>
                </a:r>
              </a:p>
              <a:p>
                <a:r>
                  <a:rPr lang="en-US" dirty="0"/>
                  <a:t>Now we can represent document </a:t>
                </a:r>
                <a:r>
                  <a:rPr lang="en-US" i="1" dirty="0"/>
                  <a:t>D </a:t>
                </a:r>
                <a:r>
                  <a:rPr lang="en-US" dirty="0"/>
                  <a:t>in this vector space as </a:t>
                </a:r>
                <a14:m>
                  <m:oMath xmlns:m="http://schemas.openxmlformats.org/officeDocument/2006/math">
                    <m:r>
                      <a:rPr lang="en-US" b="0" i="1" smtClean="0">
                        <a:latin typeface="Cambria Math" panose="02040503050406030204" pitchFamily="18" charset="0"/>
                      </a:rPr>
                      <m:t>𝐷</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𝑤</m:t>
                        </m:r>
                      </m:e>
                      <m:sub>
                        <m:r>
                          <a:rPr lang="en-US" b="0" i="1" smtClean="0">
                            <a:latin typeface="Cambria Math" panose="02040503050406030204" pitchFamily="18" charset="0"/>
                          </a:rPr>
                          <m:t>𝐷</m:t>
                        </m:r>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𝑤</m:t>
                        </m:r>
                      </m:e>
                      <m:sub>
                        <m:r>
                          <a:rPr lang="en-US" b="0" i="1" smtClean="0">
                            <a:latin typeface="Cambria Math" panose="02040503050406030204" pitchFamily="18" charset="0"/>
                          </a:rPr>
                          <m:t>𝐷</m:t>
                        </m:r>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𝑤</m:t>
                        </m:r>
                      </m:e>
                      <m:sub>
                        <m:r>
                          <a:rPr lang="en-US" b="0" i="1" smtClean="0">
                            <a:latin typeface="Cambria Math" panose="02040503050406030204" pitchFamily="18" charset="0"/>
                          </a:rPr>
                          <m:t>𝐷𝑛</m:t>
                        </m:r>
                      </m:sub>
                    </m:sSub>
                    <m:r>
                      <a:rPr lang="en-US" b="0" i="1" smtClean="0">
                        <a:latin typeface="Cambria Math" panose="02040503050406030204" pitchFamily="18" charset="0"/>
                      </a:rPr>
                      <m:t>}</m:t>
                    </m:r>
                  </m:oMath>
                </a14:m>
                <a:endParaRPr lang="en-US" dirty="0"/>
              </a:p>
              <a:p>
                <a:pPr algn="l"/>
                <a:r>
                  <a:rPr lang="en-US" sz="1800" dirty="0">
                    <a:latin typeface="SxdcwpNxvrklCffxdcUtopiaStd-Regular"/>
                  </a:rPr>
                  <a:t>w</a:t>
                </a:r>
                <a:r>
                  <a:rPr lang="en-US" sz="1800" b="0" i="0" u="none" strike="noStrike" baseline="0" dirty="0">
                    <a:latin typeface="SxdcwpNxvrklCffxdcUtopiaStd-Regular"/>
                  </a:rPr>
                  <a:t>here </a:t>
                </a:r>
                <a14:m>
                  <m:oMath xmlns:m="http://schemas.openxmlformats.org/officeDocument/2006/math">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𝑤</m:t>
                        </m:r>
                      </m:e>
                      <m:sub>
                        <m:r>
                          <a:rPr lang="en-US" sz="1800" b="0" i="1" u="none" strike="noStrike" baseline="0" smtClean="0">
                            <a:latin typeface="Cambria Math" panose="02040503050406030204" pitchFamily="18" charset="0"/>
                          </a:rPr>
                          <m:t>𝐷𝑛</m:t>
                        </m:r>
                      </m:sub>
                    </m:sSub>
                  </m:oMath>
                </a14:m>
                <a:r>
                  <a:rPr lang="en-US" sz="1800" b="0" i="0" u="none" strike="noStrike" baseline="0" dirty="0">
                    <a:latin typeface="SxdcwpNxvrklCffxdcUtopiaStd-Regular"/>
                  </a:rPr>
                  <a:t> denotes the weight for word </a:t>
                </a:r>
                <a:r>
                  <a:rPr lang="en-US" sz="1800" b="0" i="1" u="none" strike="noStrike" baseline="0" dirty="0">
                    <a:latin typeface="HhjgnyNfgwmrQqcxywUtopiaStd-Italic"/>
                  </a:rPr>
                  <a:t>n </a:t>
                </a:r>
                <a:r>
                  <a:rPr lang="en-US" sz="1800" b="0" i="0" u="none" strike="noStrike" baseline="0" dirty="0">
                    <a:latin typeface="SxdcwpNxvrklCffxdcUtopiaStd-Regular"/>
                  </a:rPr>
                  <a:t>in document </a:t>
                </a:r>
                <a:r>
                  <a:rPr lang="en-US" sz="1800" b="0" i="1" u="none" strike="noStrike" baseline="0" dirty="0">
                    <a:latin typeface="HhjgnyNfgwmrQqcxywUtopiaStd-Italic"/>
                  </a:rPr>
                  <a:t>D</a:t>
                </a:r>
                <a:r>
                  <a:rPr lang="en-US" sz="1800" b="0" i="0" u="none" strike="noStrike" baseline="0" dirty="0">
                    <a:latin typeface="SxdcwpNxvrklCffxdcUtopiaStd-Regular"/>
                  </a:rPr>
                  <a:t>. This weight is a numeric value and can represent anything, ranging from the frequency of that word in the document, to the average frequency of occurrence, or even to the TF-IDF weight.</a:t>
                </a:r>
                <a:endParaRPr lang="ru-RU" dirty="0"/>
              </a:p>
            </p:txBody>
          </p:sp>
        </mc:Choice>
        <mc:Fallback xmlns="">
          <p:sp>
            <p:nvSpPr>
              <p:cNvPr id="3" name="Объект 2">
                <a:extLst>
                  <a:ext uri="{FF2B5EF4-FFF2-40B4-BE49-F238E27FC236}">
                    <a16:creationId xmlns:a16="http://schemas.microsoft.com/office/drawing/2014/main" id="{C73A1665-9440-488E-9231-5426179475CE}"/>
                  </a:ext>
                </a:extLst>
              </p:cNvPr>
              <p:cNvSpPr>
                <a:spLocks noGrp="1" noRot="1" noChangeAspect="1" noMove="1" noResize="1" noEditPoints="1" noAdjustHandles="1" noChangeArrowheads="1" noChangeShapeType="1" noTextEdit="1"/>
              </p:cNvSpPr>
              <p:nvPr>
                <p:ph idx="1"/>
              </p:nvPr>
            </p:nvSpPr>
            <p:spPr>
              <a:xfrm>
                <a:off x="1371600" y="1539378"/>
                <a:ext cx="10347821" cy="4632822"/>
              </a:xfrm>
              <a:blipFill>
                <a:blip r:embed="rId2"/>
                <a:stretch>
                  <a:fillRect l="-530" t="-1184" r="-1061"/>
                </a:stretch>
              </a:blipFill>
            </p:spPr>
            <p:txBody>
              <a:bodyPr/>
              <a:lstStyle/>
              <a:p>
                <a:r>
                  <a:rPr lang="ru-RU">
                    <a:noFill/>
                  </a:rPr>
                  <a:t> </a:t>
                </a:r>
              </a:p>
            </p:txBody>
          </p:sp>
        </mc:Fallback>
      </mc:AlternateContent>
    </p:spTree>
    <p:extLst>
      <p:ext uri="{BB962C8B-B14F-4D97-AF65-F5344CB8AC3E}">
        <p14:creationId xmlns:p14="http://schemas.microsoft.com/office/powerpoint/2010/main" val="927037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EF8312-63E2-4F88-B157-AC04393BA2A0}"/>
              </a:ext>
            </a:extLst>
          </p:cNvPr>
          <p:cNvSpPr>
            <a:spLocks noGrp="1"/>
          </p:cNvSpPr>
          <p:nvPr>
            <p:ph type="title"/>
          </p:nvPr>
        </p:nvSpPr>
        <p:spPr>
          <a:xfrm>
            <a:off x="1371600" y="492853"/>
            <a:ext cx="9601200" cy="731939"/>
          </a:xfrm>
        </p:spPr>
        <p:txBody>
          <a:bodyPr/>
          <a:lstStyle/>
          <a:p>
            <a:pPr algn="ctr"/>
            <a:r>
              <a:rPr lang="en-US" dirty="0">
                <a:solidFill>
                  <a:srgbClr val="00B050"/>
                </a:solidFill>
              </a:rPr>
              <a:t>Feature extraction</a:t>
            </a:r>
            <a:endParaRPr lang="ru-RU" dirty="0">
              <a:solidFill>
                <a:srgbClr val="00B050"/>
              </a:solidFill>
            </a:endParaRPr>
          </a:p>
        </p:txBody>
      </p:sp>
      <p:sp>
        <p:nvSpPr>
          <p:cNvPr id="3" name="Объект 2">
            <a:extLst>
              <a:ext uri="{FF2B5EF4-FFF2-40B4-BE49-F238E27FC236}">
                <a16:creationId xmlns:a16="http://schemas.microsoft.com/office/drawing/2014/main" id="{91CAEDE7-219D-43EB-9D38-9EADF7BD6291}"/>
              </a:ext>
            </a:extLst>
          </p:cNvPr>
          <p:cNvSpPr>
            <a:spLocks noGrp="1"/>
          </p:cNvSpPr>
          <p:nvPr>
            <p:ph idx="1"/>
          </p:nvPr>
        </p:nvSpPr>
        <p:spPr>
          <a:xfrm>
            <a:off x="1371600" y="1638300"/>
            <a:ext cx="9601200" cy="3581400"/>
          </a:xfrm>
        </p:spPr>
        <p:txBody>
          <a:bodyPr/>
          <a:lstStyle/>
          <a:p>
            <a:pPr algn="l"/>
            <a:r>
              <a:rPr lang="en-US" sz="1800" b="0" i="0" u="none" strike="noStrike" baseline="0" dirty="0">
                <a:latin typeface="SxdcwpNxvrklCffxdcUtopiaStd-Regular"/>
              </a:rPr>
              <a:t>We will be talking about and implementing the following feature-extraction techniques:</a:t>
            </a:r>
          </a:p>
          <a:p>
            <a:pPr algn="l"/>
            <a:r>
              <a:rPr lang="en-US" sz="1800" b="0" i="0" u="none" strike="noStrike" baseline="0" dirty="0">
                <a:latin typeface="SxdcwpNxvrklCffxdcUtopiaStd-Regular"/>
              </a:rPr>
              <a:t>Bag of Words model</a:t>
            </a:r>
          </a:p>
          <a:p>
            <a:pPr algn="l"/>
            <a:r>
              <a:rPr lang="en-US" sz="1800" b="0" i="0" u="none" strike="noStrike" baseline="0" dirty="0">
                <a:latin typeface="SxdcwpNxvrklCffxdcUtopiaStd-Regular"/>
              </a:rPr>
              <a:t>TF-IDF model</a:t>
            </a:r>
            <a:endParaRPr lang="ru-RU" dirty="0"/>
          </a:p>
        </p:txBody>
      </p:sp>
    </p:spTree>
    <p:extLst>
      <p:ext uri="{BB962C8B-B14F-4D97-AF65-F5344CB8AC3E}">
        <p14:creationId xmlns:p14="http://schemas.microsoft.com/office/powerpoint/2010/main" val="4122459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B54D02-E32D-4CE8-851C-97E18E7C2DF2}"/>
              </a:ext>
            </a:extLst>
          </p:cNvPr>
          <p:cNvSpPr>
            <a:spLocks noGrp="1"/>
          </p:cNvSpPr>
          <p:nvPr>
            <p:ph type="title"/>
          </p:nvPr>
        </p:nvSpPr>
        <p:spPr>
          <a:xfrm>
            <a:off x="1447101" y="442520"/>
            <a:ext cx="9601200" cy="773884"/>
          </a:xfrm>
        </p:spPr>
        <p:txBody>
          <a:bodyPr>
            <a:normAutofit/>
          </a:bodyPr>
          <a:lstStyle/>
          <a:p>
            <a:pPr algn="ctr"/>
            <a:r>
              <a:rPr lang="en-US" b="0" i="0" u="none" strike="noStrike" baseline="0" dirty="0">
                <a:solidFill>
                  <a:srgbClr val="00B050"/>
                </a:solidFill>
                <a:latin typeface="SxdcwpNxvrklCffxdcUtopiaStd-Regular"/>
              </a:rPr>
              <a:t>Bag of Words Model</a:t>
            </a:r>
            <a:endParaRPr lang="ru-RU" dirty="0">
              <a:solidFill>
                <a:srgbClr val="00B050"/>
              </a:solidFill>
            </a:endParaRPr>
          </a:p>
        </p:txBody>
      </p:sp>
      <p:sp>
        <p:nvSpPr>
          <p:cNvPr id="3" name="Объект 2">
            <a:extLst>
              <a:ext uri="{FF2B5EF4-FFF2-40B4-BE49-F238E27FC236}">
                <a16:creationId xmlns:a16="http://schemas.microsoft.com/office/drawing/2014/main" id="{DC61F305-1FA3-40CE-9F74-0A95FCEAFE03}"/>
              </a:ext>
            </a:extLst>
          </p:cNvPr>
          <p:cNvSpPr>
            <a:spLocks noGrp="1"/>
          </p:cNvSpPr>
          <p:nvPr>
            <p:ph idx="1"/>
          </p:nvPr>
        </p:nvSpPr>
        <p:spPr>
          <a:xfrm>
            <a:off x="1447101" y="1296098"/>
            <a:ext cx="10381376" cy="5255704"/>
          </a:xfrm>
        </p:spPr>
        <p:txBody>
          <a:bodyPr/>
          <a:lstStyle/>
          <a:p>
            <a:pPr algn="l"/>
            <a:r>
              <a:rPr lang="en-US" sz="1800" b="0" i="0" u="none" strike="noStrike" baseline="0" dirty="0">
                <a:latin typeface="SxdcwpNxvrklCffxdcUtopiaStd-Regular"/>
              </a:rPr>
              <a:t>The Bag of Words model is perhaps one of the simplest yet most powerful techniques to extract features from text documents. </a:t>
            </a:r>
          </a:p>
          <a:p>
            <a:pPr algn="l"/>
            <a:r>
              <a:rPr lang="en-US" sz="1800" b="0" i="0" u="none" strike="noStrike" baseline="0" dirty="0">
                <a:latin typeface="SxdcwpNxvrklCffxdcUtopiaStd-Regular"/>
              </a:rPr>
              <a:t>The essence of this model is to convert text documents into vectors such that each document is converted into a vector that represents the frequency of all the distinct words that are present in the document vector space for that specific document. </a:t>
            </a:r>
          </a:p>
          <a:p>
            <a:pPr algn="l"/>
            <a:r>
              <a:rPr lang="en-US" sz="1800" b="0" i="0" u="none" strike="noStrike" baseline="0" dirty="0">
                <a:latin typeface="SxdcwpNxvrklCffxdcUtopiaStd-Regular"/>
              </a:rPr>
              <a:t>Thus, considering our sample vector from the previous mathematical notation for </a:t>
            </a:r>
            <a:r>
              <a:rPr lang="en-US" sz="1800" b="0" i="1" u="none" strike="noStrike" baseline="0" dirty="0">
                <a:latin typeface="HhjgnyNfgwmrQqcxywUtopiaStd-Italic"/>
              </a:rPr>
              <a:t>D</a:t>
            </a:r>
            <a:r>
              <a:rPr lang="en-US" sz="1800" b="0" i="0" u="none" strike="noStrike" baseline="0" dirty="0">
                <a:latin typeface="SxdcwpNxvrklCffxdcUtopiaStd-Regular"/>
              </a:rPr>
              <a:t>, the weight for each word is equal to its frequency of occurrence in that document.</a:t>
            </a:r>
          </a:p>
          <a:p>
            <a:pPr algn="l"/>
            <a:r>
              <a:rPr lang="en-US" sz="1800" b="0" i="0" u="none" strike="noStrike" baseline="0" dirty="0">
                <a:latin typeface="SxdcwpNxvrklCffxdcUtopiaStd-Regular"/>
              </a:rPr>
              <a:t>The following code snippet gives us a function that implements a Bag of Words–based feature-extraction model that also accepts an </a:t>
            </a:r>
            <a:r>
              <a:rPr lang="en-US" sz="1800" b="0" i="0" u="none" strike="noStrike" baseline="0" dirty="0" err="1">
                <a:latin typeface="XpwnffJmxncdTmvjrxTheSansMonoConNormal"/>
              </a:rPr>
              <a:t>ngram_range</a:t>
            </a:r>
            <a:r>
              <a:rPr lang="en-US" sz="1800" b="0" i="0" u="none" strike="noStrike" baseline="0" dirty="0">
                <a:latin typeface="XpwnffJmxncdTmvjrxTheSansMonoConNormal"/>
              </a:rPr>
              <a:t> </a:t>
            </a:r>
            <a:r>
              <a:rPr lang="en-US" sz="1800" b="0" i="0" u="none" strike="noStrike" baseline="0" dirty="0">
                <a:latin typeface="SxdcwpNxvrklCffxdcUtopiaStd-Regular"/>
              </a:rPr>
              <a:t>parameter to take into account n-grams as features</a:t>
            </a:r>
          </a:p>
          <a:p>
            <a:pPr algn="l"/>
            <a:endParaRPr lang="en-US" sz="1800" b="0" i="0" u="none" strike="noStrike" baseline="0" dirty="0">
              <a:latin typeface="SxdcwpNxvrklCffxdcUtopiaStd-Regular"/>
            </a:endParaRPr>
          </a:p>
        </p:txBody>
      </p:sp>
      <p:graphicFrame>
        <p:nvGraphicFramePr>
          <p:cNvPr id="4" name="Таблица 4">
            <a:extLst>
              <a:ext uri="{FF2B5EF4-FFF2-40B4-BE49-F238E27FC236}">
                <a16:creationId xmlns:a16="http://schemas.microsoft.com/office/drawing/2014/main" id="{5406D375-4879-4490-B1DB-BE6ECF765A3D}"/>
              </a:ext>
            </a:extLst>
          </p:cNvPr>
          <p:cNvGraphicFramePr>
            <a:graphicFrameLocks noGrp="1"/>
          </p:cNvGraphicFramePr>
          <p:nvPr>
            <p:extLst>
              <p:ext uri="{D42A27DB-BD31-4B8C-83A1-F6EECF244321}">
                <p14:modId xmlns:p14="http://schemas.microsoft.com/office/powerpoint/2010/main" val="163565509"/>
              </p:ext>
            </p:extLst>
          </p:nvPr>
        </p:nvGraphicFramePr>
        <p:xfrm>
          <a:off x="1797108" y="4335321"/>
          <a:ext cx="8128000" cy="21082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37588037"/>
                    </a:ext>
                  </a:extLst>
                </a:gridCol>
              </a:tblGrid>
              <a:tr h="370840">
                <a:tc>
                  <a:txBody>
                    <a:bodyPr/>
                    <a:lstStyle/>
                    <a:p>
                      <a:pPr algn="l"/>
                      <a:r>
                        <a:rPr lang="en-US" sz="1800" b="0" i="0" u="none" strike="noStrike" baseline="0" dirty="0">
                          <a:latin typeface="XpwnffJmxncdTmvjrxTheSansMonoConNormal"/>
                        </a:rPr>
                        <a:t>from </a:t>
                      </a:r>
                      <a:r>
                        <a:rPr lang="en-US" sz="1800" b="0" i="0" u="none" strike="noStrike" baseline="0" dirty="0" err="1">
                          <a:latin typeface="XpwnffJmxncdTmvjrxTheSansMonoConNormal"/>
                        </a:rPr>
                        <a:t>sklearn.feature_extraction.text</a:t>
                      </a:r>
                      <a:r>
                        <a:rPr lang="en-US" sz="1800" b="0" i="0" u="none" strike="noStrike" baseline="0" dirty="0">
                          <a:latin typeface="XpwnffJmxncdTmvjrxTheSansMonoConNormal"/>
                        </a:rPr>
                        <a:t> import </a:t>
                      </a:r>
                      <a:r>
                        <a:rPr lang="en-US" sz="1800" b="0" i="0" u="none" strike="noStrike" baseline="0" dirty="0" err="1">
                          <a:latin typeface="XpwnffJmxncdTmvjrxTheSansMonoConNormal"/>
                        </a:rPr>
                        <a:t>CountVectorizer</a:t>
                      </a:r>
                      <a:endParaRPr lang="en-US" sz="1800" b="0" i="0" u="none" strike="noStrike" baseline="0" dirty="0">
                        <a:latin typeface="XpwnffJmxncdTmvjrxTheSansMonoConNormal"/>
                      </a:endParaRPr>
                    </a:p>
                    <a:p>
                      <a:pPr algn="l"/>
                      <a:r>
                        <a:rPr lang="en-US" sz="1800" b="0" i="0" u="none" strike="noStrike" baseline="0" dirty="0">
                          <a:latin typeface="XpwnffJmxncdTmvjrxTheSansMonoConNormal"/>
                        </a:rPr>
                        <a:t>def </a:t>
                      </a:r>
                      <a:r>
                        <a:rPr lang="en-US" sz="1800" b="0" i="0" u="none" strike="noStrike" baseline="0" dirty="0" err="1">
                          <a:solidFill>
                            <a:srgbClr val="0070C0"/>
                          </a:solidFill>
                          <a:latin typeface="XpwnffJmxncdTmvjrxTheSansMonoConNormal"/>
                        </a:rPr>
                        <a:t>bow_extractor</a:t>
                      </a:r>
                      <a:r>
                        <a:rPr lang="en-US" sz="1800" b="0" i="0" u="none" strike="noStrike" baseline="0" dirty="0">
                          <a:solidFill>
                            <a:srgbClr val="0070C0"/>
                          </a:solidFill>
                          <a:latin typeface="XpwnffJmxncdTmvjrxTheSansMonoConNormal"/>
                        </a:rPr>
                        <a:t>(corpus, </a:t>
                      </a:r>
                      <a:r>
                        <a:rPr lang="en-US" sz="1800" b="0" i="0" u="none" strike="noStrike" baseline="0" dirty="0" err="1">
                          <a:solidFill>
                            <a:srgbClr val="0070C0"/>
                          </a:solidFill>
                          <a:latin typeface="XpwnffJmxncdTmvjrxTheSansMonoConNormal"/>
                        </a:rPr>
                        <a:t>ngram_range</a:t>
                      </a:r>
                      <a:r>
                        <a:rPr lang="en-US" sz="1800" b="0" i="0" u="none" strike="noStrike" baseline="0" dirty="0">
                          <a:solidFill>
                            <a:srgbClr val="0070C0"/>
                          </a:solidFill>
                          <a:latin typeface="XpwnffJmxncdTmvjrxTheSansMonoConNormal"/>
                        </a:rPr>
                        <a:t>=(1,1))</a:t>
                      </a:r>
                      <a:r>
                        <a:rPr lang="en-US" sz="1800" b="0" i="0" u="none" strike="noStrike" baseline="0" dirty="0">
                          <a:latin typeface="XpwnffJmxncdTmvjrxTheSansMonoConNormal"/>
                        </a:rPr>
                        <a:t>:</a:t>
                      </a:r>
                    </a:p>
                    <a:p>
                      <a:pPr algn="l"/>
                      <a:r>
                        <a:rPr lang="en-US" sz="1800" b="0" i="0" u="none" strike="noStrike" baseline="0" dirty="0">
                          <a:latin typeface="XpwnffJmxncdTmvjrxTheSansMonoConNormal"/>
                        </a:rPr>
                        <a:t>       vectorizer = </a:t>
                      </a:r>
                      <a:r>
                        <a:rPr lang="en-US" sz="1800" b="0" i="0" u="none" strike="noStrike" baseline="0" dirty="0" err="1">
                          <a:latin typeface="XpwnffJmxncdTmvjrxTheSansMonoConNormal"/>
                        </a:rPr>
                        <a:t>CountVectorizer</a:t>
                      </a:r>
                      <a:r>
                        <a:rPr lang="en-US" sz="1800" b="0" i="0" u="none" strike="noStrike" baseline="0" dirty="0">
                          <a:latin typeface="XpwnffJmxncdTmvjrxTheSansMonoConNormal"/>
                        </a:rPr>
                        <a:t>(</a:t>
                      </a:r>
                      <a:r>
                        <a:rPr lang="en-US" sz="1800" b="0" i="0" u="none" strike="noStrike" baseline="0" dirty="0" err="1">
                          <a:latin typeface="XpwnffJmxncdTmvjrxTheSansMonoConNormal"/>
                        </a:rPr>
                        <a:t>min_df</a:t>
                      </a:r>
                      <a:r>
                        <a:rPr lang="en-US" sz="1800" b="0" i="0" u="none" strike="noStrike" baseline="0" dirty="0">
                          <a:latin typeface="XpwnffJmxncdTmvjrxTheSansMonoConNormal"/>
                        </a:rPr>
                        <a:t>=1, </a:t>
                      </a:r>
                      <a:r>
                        <a:rPr lang="en-US" sz="1800" b="0" i="0" u="none" strike="noStrike" baseline="0" dirty="0" err="1">
                          <a:latin typeface="XpwnffJmxncdTmvjrxTheSansMonoConNormal"/>
                        </a:rPr>
                        <a:t>ngram_range</a:t>
                      </a:r>
                      <a:r>
                        <a:rPr lang="en-US" sz="1800" b="0" i="0" u="none" strike="noStrike" baseline="0" dirty="0">
                          <a:latin typeface="XpwnffJmxncdTmvjrxTheSansMonoConNormal"/>
                        </a:rPr>
                        <a:t>=</a:t>
                      </a:r>
                      <a:r>
                        <a:rPr lang="en-US" sz="1800" b="0" i="0" u="none" strike="noStrike" baseline="0" dirty="0" err="1">
                          <a:latin typeface="XpwnffJmxncdTmvjrxTheSansMonoConNormal"/>
                        </a:rPr>
                        <a:t>ngram_range</a:t>
                      </a:r>
                      <a:r>
                        <a:rPr lang="en-US" sz="1800" b="0" i="0" u="none" strike="noStrike" baseline="0" dirty="0">
                          <a:latin typeface="XpwnffJmxncdTmvjrxTheSansMonoConNormal"/>
                        </a:rPr>
                        <a:t>)</a:t>
                      </a:r>
                    </a:p>
                    <a:p>
                      <a:pPr algn="l"/>
                      <a:r>
                        <a:rPr lang="en-US" sz="1800" b="0" i="0" u="none" strike="noStrike" baseline="0" dirty="0">
                          <a:latin typeface="XpwnffJmxncdTmvjrxTheSansMonoConNormal"/>
                        </a:rPr>
                        <a:t>       features = </a:t>
                      </a:r>
                      <a:r>
                        <a:rPr lang="en-US" sz="1800" b="0" i="0" u="none" strike="noStrike" baseline="0" dirty="0" err="1">
                          <a:latin typeface="XpwnffJmxncdTmvjrxTheSansMonoConNormal"/>
                        </a:rPr>
                        <a:t>vectorizer.fit_transform</a:t>
                      </a:r>
                      <a:r>
                        <a:rPr lang="en-US" sz="1800" b="0" i="0" u="none" strike="noStrike" baseline="0" dirty="0">
                          <a:latin typeface="XpwnffJmxncdTmvjrxTheSansMonoConNormal"/>
                        </a:rPr>
                        <a:t>(corpus)</a:t>
                      </a:r>
                    </a:p>
                    <a:p>
                      <a:pPr algn="l"/>
                      <a:r>
                        <a:rPr lang="en-US" sz="1800" b="0" i="0" u="none" strike="noStrike" baseline="0" dirty="0">
                          <a:latin typeface="XpwnffJmxncdTmvjrxTheSansMonoConNormal"/>
                        </a:rPr>
                        <a:t>       return vectorizer, features</a:t>
                      </a:r>
                      <a:endParaRPr lang="ru-RU" dirty="0"/>
                    </a:p>
                    <a:p>
                      <a:endParaRPr lang="ru-RU" dirty="0"/>
                    </a:p>
                  </a:txBody>
                  <a:tcPr/>
                </a:tc>
                <a:extLst>
                  <a:ext uri="{0D108BD9-81ED-4DB2-BD59-A6C34878D82A}">
                    <a16:rowId xmlns:a16="http://schemas.microsoft.com/office/drawing/2014/main" val="3698071856"/>
                  </a:ext>
                </a:extLst>
              </a:tr>
              <a:tr h="370840">
                <a:tc>
                  <a:txBody>
                    <a:bodyPr/>
                    <a:lstStyle/>
                    <a:p>
                      <a:endParaRPr lang="ru-RU" dirty="0"/>
                    </a:p>
                  </a:txBody>
                  <a:tcPr/>
                </a:tc>
                <a:extLst>
                  <a:ext uri="{0D108BD9-81ED-4DB2-BD59-A6C34878D82A}">
                    <a16:rowId xmlns:a16="http://schemas.microsoft.com/office/drawing/2014/main" val="2850738681"/>
                  </a:ext>
                </a:extLst>
              </a:tr>
            </a:tbl>
          </a:graphicData>
        </a:graphic>
      </p:graphicFrame>
    </p:spTree>
    <p:extLst>
      <p:ext uri="{BB962C8B-B14F-4D97-AF65-F5344CB8AC3E}">
        <p14:creationId xmlns:p14="http://schemas.microsoft.com/office/powerpoint/2010/main" val="838997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DDF54F-0E38-4276-8877-66B18062A9D7}"/>
              </a:ext>
            </a:extLst>
          </p:cNvPr>
          <p:cNvSpPr>
            <a:spLocks noGrp="1"/>
          </p:cNvSpPr>
          <p:nvPr>
            <p:ph type="title"/>
          </p:nvPr>
        </p:nvSpPr>
        <p:spPr>
          <a:xfrm>
            <a:off x="1371599" y="375408"/>
            <a:ext cx="9601200" cy="723550"/>
          </a:xfrm>
        </p:spPr>
        <p:txBody>
          <a:bodyPr/>
          <a:lstStyle/>
          <a:p>
            <a:pPr algn="ctr"/>
            <a:r>
              <a:rPr lang="en-US" b="0" i="0" u="none" strike="noStrike" baseline="0" dirty="0">
                <a:solidFill>
                  <a:srgbClr val="00B050"/>
                </a:solidFill>
                <a:latin typeface="SxdcwpNxvrklCffxdcUtopiaStd-Regular"/>
              </a:rPr>
              <a:t>Bag of Words Model</a:t>
            </a:r>
            <a:endParaRPr lang="ru-RU" dirty="0"/>
          </a:p>
        </p:txBody>
      </p:sp>
      <p:graphicFrame>
        <p:nvGraphicFramePr>
          <p:cNvPr id="4" name="Таблица 4">
            <a:extLst>
              <a:ext uri="{FF2B5EF4-FFF2-40B4-BE49-F238E27FC236}">
                <a16:creationId xmlns:a16="http://schemas.microsoft.com/office/drawing/2014/main" id="{47FC2E06-E7A9-45F0-AE1A-823D671AACA9}"/>
              </a:ext>
            </a:extLst>
          </p:cNvPr>
          <p:cNvGraphicFramePr>
            <a:graphicFrameLocks noGrp="1"/>
          </p:cNvGraphicFramePr>
          <p:nvPr>
            <p:ph idx="1"/>
            <p:extLst>
              <p:ext uri="{D42A27DB-BD31-4B8C-83A1-F6EECF244321}">
                <p14:modId xmlns:p14="http://schemas.microsoft.com/office/powerpoint/2010/main" val="514503215"/>
              </p:ext>
            </p:extLst>
          </p:nvPr>
        </p:nvGraphicFramePr>
        <p:xfrm>
          <a:off x="1371599" y="1280160"/>
          <a:ext cx="9727035" cy="5577840"/>
        </p:xfrm>
        <a:graphic>
          <a:graphicData uri="http://schemas.openxmlformats.org/drawingml/2006/table">
            <a:tbl>
              <a:tblPr firstRow="1" bandRow="1">
                <a:tableStyleId>{5940675A-B579-460E-94D1-54222C63F5DA}</a:tableStyleId>
              </a:tblPr>
              <a:tblGrid>
                <a:gridCol w="9727035">
                  <a:extLst>
                    <a:ext uri="{9D8B030D-6E8A-4147-A177-3AD203B41FA5}">
                      <a16:colId xmlns:a16="http://schemas.microsoft.com/office/drawing/2014/main" val="170546321"/>
                    </a:ext>
                  </a:extLst>
                </a:gridCol>
              </a:tblGrid>
              <a:tr h="2764172">
                <a:tc>
                  <a:txBody>
                    <a:bodyPr/>
                    <a:lstStyle/>
                    <a:p>
                      <a:r>
                        <a:rPr lang="en-US" sz="1800" b="0" i="0" u="none" strike="noStrike" kern="1200" baseline="0" dirty="0">
                          <a:solidFill>
                            <a:schemeClr val="tx1"/>
                          </a:solidFill>
                          <a:latin typeface="+mn-lt"/>
                          <a:ea typeface="+mn-ea"/>
                          <a:cs typeface="+mn-cs"/>
                        </a:rPr>
                        <a:t># build bow vectorizer and get features</a:t>
                      </a:r>
                    </a:p>
                    <a:p>
                      <a:r>
                        <a:rPr lang="en-US" sz="1800" b="0" i="0" u="none" strike="noStrike" kern="1200" baseline="0" dirty="0">
                          <a:solidFill>
                            <a:schemeClr val="tx1"/>
                          </a:solidFill>
                          <a:latin typeface="+mn-lt"/>
                          <a:ea typeface="+mn-ea"/>
                          <a:cs typeface="+mn-cs"/>
                        </a:rPr>
                        <a:t>In [371]: </a:t>
                      </a:r>
                      <a:r>
                        <a:rPr lang="en-US" sz="1800" b="0" i="0" u="none" strike="noStrike" kern="1200" baseline="0" dirty="0" err="1">
                          <a:solidFill>
                            <a:schemeClr val="tx1"/>
                          </a:solidFill>
                          <a:latin typeface="+mn-lt"/>
                          <a:ea typeface="+mn-ea"/>
                          <a:cs typeface="+mn-cs"/>
                        </a:rPr>
                        <a:t>bow_vectorizer</a:t>
                      </a:r>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bow_features</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bow_extractor</a:t>
                      </a:r>
                      <a:r>
                        <a:rPr lang="en-US" sz="1800" b="0" i="0" u="none" strike="noStrike" kern="1200" baseline="0" dirty="0">
                          <a:solidFill>
                            <a:schemeClr val="tx1"/>
                          </a:solidFill>
                          <a:latin typeface="+mn-lt"/>
                          <a:ea typeface="+mn-ea"/>
                          <a:cs typeface="+mn-cs"/>
                        </a:rPr>
                        <a:t>(CORPUS)</a:t>
                      </a:r>
                    </a:p>
                    <a:p>
                      <a:r>
                        <a:rPr lang="en-US" sz="1800" b="0" i="0" u="none" strike="noStrike" kern="1200" baseline="0" dirty="0">
                          <a:solidFill>
                            <a:schemeClr val="tx1"/>
                          </a:solidFill>
                          <a:latin typeface="+mn-lt"/>
                          <a:ea typeface="+mn-ea"/>
                          <a:cs typeface="+mn-cs"/>
                        </a:rPr>
                        <a:t>...: features = </a:t>
                      </a:r>
                      <a:r>
                        <a:rPr lang="en-US" sz="1800" b="0" i="0" u="none" strike="noStrike" kern="1200" baseline="0" dirty="0" err="1">
                          <a:solidFill>
                            <a:schemeClr val="tx1"/>
                          </a:solidFill>
                          <a:latin typeface="+mn-lt"/>
                          <a:ea typeface="+mn-ea"/>
                          <a:cs typeface="+mn-cs"/>
                        </a:rPr>
                        <a:t>bow_features.todense</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print features</a:t>
                      </a:r>
                    </a:p>
                    <a:p>
                      <a:r>
                        <a:rPr lang="ru-RU" sz="1800" b="0" i="0" u="none" strike="noStrike" kern="1200" baseline="0" dirty="0">
                          <a:solidFill>
                            <a:schemeClr val="tx1"/>
                          </a:solidFill>
                          <a:latin typeface="+mn-lt"/>
                          <a:ea typeface="+mn-ea"/>
                          <a:cs typeface="+mn-cs"/>
                        </a:rPr>
                        <a:t>[[0 0 1 0 1 0 1 0 1]</a:t>
                      </a:r>
                    </a:p>
                    <a:p>
                      <a:r>
                        <a:rPr lang="ru-RU" sz="1800" b="0" i="0" u="none" strike="noStrike" kern="1200" baseline="0" dirty="0">
                          <a:solidFill>
                            <a:schemeClr val="tx1"/>
                          </a:solidFill>
                          <a:latin typeface="+mn-lt"/>
                          <a:ea typeface="+mn-ea"/>
                          <a:cs typeface="+mn-cs"/>
                        </a:rPr>
                        <a:t>[1 1 1 0 2 0 2 0 0]</a:t>
                      </a:r>
                    </a:p>
                    <a:p>
                      <a:r>
                        <a:rPr lang="ru-RU" sz="1800" b="0" i="0" u="none" strike="noStrike" kern="1200" baseline="0" dirty="0">
                          <a:solidFill>
                            <a:schemeClr val="tx1"/>
                          </a:solidFill>
                          <a:latin typeface="+mn-lt"/>
                          <a:ea typeface="+mn-ea"/>
                          <a:cs typeface="+mn-cs"/>
                        </a:rPr>
                        <a:t>[0 1 1 0 1 0 1 1 1]</a:t>
                      </a:r>
                    </a:p>
                    <a:p>
                      <a:r>
                        <a:rPr lang="ru-RU" sz="1800" b="0" i="0" u="none" strike="noStrike" kern="1200" baseline="0" dirty="0">
                          <a:solidFill>
                            <a:schemeClr val="tx1"/>
                          </a:solidFill>
                          <a:latin typeface="+mn-lt"/>
                          <a:ea typeface="+mn-ea"/>
                          <a:cs typeface="+mn-cs"/>
                        </a:rPr>
                        <a:t>[0 0 1 1 0 1 0 0 0]]</a:t>
                      </a:r>
                    </a:p>
                    <a:p>
                      <a:endParaRPr lang="ru-RU" sz="1800" b="0" i="0" u="none" strike="noStrike" kern="1200" baseline="0" dirty="0">
                        <a:solidFill>
                          <a:schemeClr val="tx1"/>
                        </a:solidFill>
                        <a:latin typeface="+mn-lt"/>
                        <a:ea typeface="+mn-ea"/>
                        <a:cs typeface="+mn-cs"/>
                      </a:endParaRPr>
                    </a:p>
                    <a:p>
                      <a:r>
                        <a:rPr lang="en-US" sz="1800" b="0" i="0" u="none" strike="noStrike" kern="1200" baseline="0" dirty="0">
                          <a:solidFill>
                            <a:schemeClr val="tx1"/>
                          </a:solidFill>
                          <a:latin typeface="+mn-lt"/>
                          <a:ea typeface="+mn-ea"/>
                          <a:cs typeface="+mn-cs"/>
                        </a:rPr>
                        <a:t># extract features from new document using built vectorizer</a:t>
                      </a:r>
                    </a:p>
                    <a:p>
                      <a:r>
                        <a:rPr lang="en-US" sz="1800" b="0" i="0" u="none" strike="noStrike" kern="1200" baseline="0" dirty="0">
                          <a:solidFill>
                            <a:schemeClr val="tx1"/>
                          </a:solidFill>
                          <a:latin typeface="+mn-lt"/>
                          <a:ea typeface="+mn-ea"/>
                          <a:cs typeface="+mn-cs"/>
                        </a:rPr>
                        <a:t>In [373]: </a:t>
                      </a:r>
                      <a:r>
                        <a:rPr lang="en-US" sz="1800" b="0" i="0" u="none" strike="noStrike" kern="1200" baseline="0" dirty="0" err="1">
                          <a:solidFill>
                            <a:schemeClr val="tx1"/>
                          </a:solidFill>
                          <a:latin typeface="+mn-lt"/>
                          <a:ea typeface="+mn-ea"/>
                          <a:cs typeface="+mn-cs"/>
                        </a:rPr>
                        <a:t>new_doc_features</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bow_vectorizer.transform</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new_doc</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new_doc_features</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new_doc_features.todense</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print </a:t>
                      </a:r>
                      <a:r>
                        <a:rPr lang="en-US" sz="1800" b="0" i="0" u="none" strike="noStrike" kern="1200" baseline="0" dirty="0" err="1">
                          <a:solidFill>
                            <a:schemeClr val="tx1"/>
                          </a:solidFill>
                          <a:latin typeface="+mn-lt"/>
                          <a:ea typeface="+mn-ea"/>
                          <a:cs typeface="+mn-cs"/>
                        </a:rPr>
                        <a:t>new_doc_features</a:t>
                      </a:r>
                      <a:endParaRPr lang="en-US" sz="1800" b="0" i="0" u="none" strike="noStrike" kern="1200" baseline="0" dirty="0">
                        <a:solidFill>
                          <a:schemeClr val="tx1"/>
                        </a:solidFill>
                        <a:latin typeface="+mn-lt"/>
                        <a:ea typeface="+mn-ea"/>
                        <a:cs typeface="+mn-cs"/>
                      </a:endParaRPr>
                    </a:p>
                    <a:p>
                      <a:r>
                        <a:rPr lang="ru-RU" sz="1800" b="0" i="0" u="none" strike="noStrike" kern="1200" baseline="0" dirty="0">
                          <a:solidFill>
                            <a:schemeClr val="tx1"/>
                          </a:solidFill>
                          <a:latin typeface="+mn-lt"/>
                          <a:ea typeface="+mn-ea"/>
                          <a:cs typeface="+mn-cs"/>
                        </a:rPr>
                        <a:t>[[0 0 1 0 0 0 1 0 0]]</a:t>
                      </a:r>
                    </a:p>
                    <a:p>
                      <a:endParaRPr lang="ru-RU" sz="1800" b="0" i="0" u="none" strike="noStrike" kern="1200" baseline="0" dirty="0">
                        <a:solidFill>
                          <a:schemeClr val="tx1"/>
                        </a:solidFill>
                        <a:latin typeface="+mn-lt"/>
                        <a:ea typeface="+mn-ea"/>
                        <a:cs typeface="+mn-cs"/>
                      </a:endParaRPr>
                    </a:p>
                    <a:p>
                      <a:r>
                        <a:rPr lang="en-US" sz="1800" b="0" i="0" u="none" strike="noStrike" kern="1200" baseline="0" dirty="0">
                          <a:solidFill>
                            <a:schemeClr val="tx1"/>
                          </a:solidFill>
                          <a:latin typeface="+mn-lt"/>
                          <a:ea typeface="+mn-ea"/>
                          <a:cs typeface="+mn-cs"/>
                        </a:rPr>
                        <a:t># print the feature names</a:t>
                      </a:r>
                    </a:p>
                    <a:p>
                      <a:r>
                        <a:rPr lang="en-US" sz="1800" b="0" i="0" u="none" strike="noStrike" kern="1200" baseline="0" dirty="0">
                          <a:solidFill>
                            <a:schemeClr val="tx1"/>
                          </a:solidFill>
                          <a:latin typeface="+mn-lt"/>
                          <a:ea typeface="+mn-ea"/>
                          <a:cs typeface="+mn-cs"/>
                        </a:rPr>
                        <a:t>In [374]: </a:t>
                      </a:r>
                      <a:r>
                        <a:rPr lang="en-US" sz="1800" b="0" i="0" u="none" strike="noStrike" kern="1200" baseline="0" dirty="0" err="1">
                          <a:solidFill>
                            <a:schemeClr val="tx1"/>
                          </a:solidFill>
                          <a:latin typeface="+mn-lt"/>
                          <a:ea typeface="+mn-ea"/>
                          <a:cs typeface="+mn-cs"/>
                        </a:rPr>
                        <a:t>feature_names</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bow_vectorizer.get_feature_names</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print </a:t>
                      </a:r>
                      <a:r>
                        <a:rPr lang="en-US" sz="1800" b="0" i="0" u="none" strike="noStrike" kern="1200" baseline="0" dirty="0" err="1">
                          <a:solidFill>
                            <a:schemeClr val="tx1"/>
                          </a:solidFill>
                          <a:latin typeface="+mn-lt"/>
                          <a:ea typeface="+mn-ea"/>
                          <a:cs typeface="+mn-cs"/>
                        </a:rPr>
                        <a:t>feature_names</a:t>
                      </a:r>
                      <a:endParaRPr lang="en-US" sz="1800" b="0" i="0" u="none" strike="noStrike" kern="1200" baseline="0" dirty="0">
                        <a:solidFill>
                          <a:schemeClr val="tx1"/>
                        </a:solidFill>
                        <a:latin typeface="+mn-lt"/>
                        <a:ea typeface="+mn-ea"/>
                        <a:cs typeface="+mn-cs"/>
                      </a:endParaRPr>
                    </a:p>
                    <a:p>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u'and</a:t>
                      </a:r>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u'beautiful</a:t>
                      </a:r>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u'blue</a:t>
                      </a:r>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u'cheese</a:t>
                      </a:r>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u'is</a:t>
                      </a:r>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u'love</a:t>
                      </a:r>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u'sky</a:t>
                      </a:r>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u'so</a:t>
                      </a:r>
                      <a:r>
                        <a:rPr lang="en-US" sz="1800" b="0" i="0" u="none" strike="noStrike" kern="1200" baseline="0" dirty="0">
                          <a:solidFill>
                            <a:schemeClr val="tx1"/>
                          </a:solidFill>
                          <a:latin typeface="+mn-lt"/>
                          <a:ea typeface="+mn-ea"/>
                          <a:cs typeface="+mn-cs"/>
                        </a:rPr>
                        <a:t>',</a:t>
                      </a:r>
                    </a:p>
                    <a:p>
                      <a:r>
                        <a:rPr lang="en-US" sz="1800" b="0" i="0" u="none" strike="noStrike" kern="1200" baseline="0" dirty="0" err="1">
                          <a:solidFill>
                            <a:schemeClr val="tx1"/>
                          </a:solidFill>
                          <a:latin typeface="+mn-lt"/>
                          <a:ea typeface="+mn-ea"/>
                          <a:cs typeface="+mn-cs"/>
                        </a:rPr>
                        <a:t>u'the</a:t>
                      </a:r>
                      <a:r>
                        <a:rPr lang="en-US" sz="1800" b="0" i="0" u="none" strike="noStrike" kern="1200" baseline="0" dirty="0">
                          <a:solidFill>
                            <a:schemeClr val="tx1"/>
                          </a:solidFill>
                          <a:latin typeface="+mn-lt"/>
                          <a:ea typeface="+mn-ea"/>
                          <a:cs typeface="+mn-cs"/>
                        </a:rPr>
                        <a:t>']</a:t>
                      </a:r>
                      <a:endParaRPr lang="ru-RU" dirty="0"/>
                    </a:p>
                  </a:txBody>
                  <a:tcPr/>
                </a:tc>
                <a:extLst>
                  <a:ext uri="{0D108BD9-81ED-4DB2-BD59-A6C34878D82A}">
                    <a16:rowId xmlns:a16="http://schemas.microsoft.com/office/drawing/2014/main" val="924512326"/>
                  </a:ext>
                </a:extLst>
              </a:tr>
            </a:tbl>
          </a:graphicData>
        </a:graphic>
      </p:graphicFrame>
    </p:spTree>
    <p:extLst>
      <p:ext uri="{BB962C8B-B14F-4D97-AF65-F5344CB8AC3E}">
        <p14:creationId xmlns:p14="http://schemas.microsoft.com/office/powerpoint/2010/main" val="814265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564176-3261-453B-9ACE-37D443161641}"/>
              </a:ext>
            </a:extLst>
          </p:cNvPr>
          <p:cNvSpPr>
            <a:spLocks noGrp="1"/>
          </p:cNvSpPr>
          <p:nvPr>
            <p:ph type="title"/>
          </p:nvPr>
        </p:nvSpPr>
        <p:spPr>
          <a:xfrm>
            <a:off x="1295400" y="417353"/>
            <a:ext cx="9601200" cy="681606"/>
          </a:xfrm>
        </p:spPr>
        <p:txBody>
          <a:bodyPr>
            <a:normAutofit fontScale="90000"/>
          </a:bodyPr>
          <a:lstStyle/>
          <a:p>
            <a:pPr algn="ctr"/>
            <a:r>
              <a:rPr lang="en-US" b="0" i="0" u="none" strike="noStrike" baseline="0" dirty="0">
                <a:solidFill>
                  <a:srgbClr val="00B050"/>
                </a:solidFill>
                <a:latin typeface="SxdcwpNxvrklCffxdcUtopiaStd-Regular"/>
              </a:rPr>
              <a:t>TF-IDF Model</a:t>
            </a:r>
            <a:endParaRPr lang="ru-RU" dirty="0">
              <a:solidFill>
                <a:srgbClr val="00B050"/>
              </a:solidFill>
            </a:endParaRPr>
          </a:p>
        </p:txBody>
      </p:sp>
      <p:sp>
        <p:nvSpPr>
          <p:cNvPr id="3" name="Объект 2">
            <a:extLst>
              <a:ext uri="{FF2B5EF4-FFF2-40B4-BE49-F238E27FC236}">
                <a16:creationId xmlns:a16="http://schemas.microsoft.com/office/drawing/2014/main" id="{F24A0370-708D-4F17-BB88-381D357F3BE7}"/>
              </a:ext>
            </a:extLst>
          </p:cNvPr>
          <p:cNvSpPr>
            <a:spLocks noGrp="1"/>
          </p:cNvSpPr>
          <p:nvPr>
            <p:ph idx="1"/>
          </p:nvPr>
        </p:nvSpPr>
        <p:spPr>
          <a:xfrm>
            <a:off x="1295400" y="1388378"/>
            <a:ext cx="9601200" cy="3581400"/>
          </a:xfrm>
        </p:spPr>
        <p:txBody>
          <a:bodyPr>
            <a:normAutofit/>
          </a:bodyPr>
          <a:lstStyle/>
          <a:p>
            <a:pPr algn="l"/>
            <a:r>
              <a:rPr lang="en-US" sz="1800" b="0" i="0" u="none" strike="noStrike" baseline="0" dirty="0">
                <a:latin typeface="SxdcwpNxvrklCffxdcUtopiaStd-Regular"/>
              </a:rPr>
              <a:t>The Bag of Words model is good, but the vectors are completely based on absolute frequencies of word occurrences. </a:t>
            </a:r>
          </a:p>
          <a:p>
            <a:pPr algn="l"/>
            <a:r>
              <a:rPr lang="en-US" sz="1800" b="0" i="0" u="none" strike="noStrike" baseline="0" dirty="0">
                <a:latin typeface="SxdcwpNxvrklCffxdcUtopiaStd-Regular"/>
              </a:rPr>
              <a:t>This has some potential problems where words that may tend to occur a lot across all documents in the corpus will have higher frequencies and will tend to overshadow other words that may not occur as frequently but may be more interesting and effective as features to identify specific categories for the documents. </a:t>
            </a:r>
          </a:p>
          <a:p>
            <a:pPr algn="l"/>
            <a:r>
              <a:rPr lang="en-US" sz="1800" b="0" i="0" u="none" strike="noStrike" baseline="0" dirty="0">
                <a:latin typeface="SxdcwpNxvrklCffxdcUtopiaStd-Regular"/>
              </a:rPr>
              <a:t>This is where TF-IDF comes into the picture. TF-IDF stands for Term Frequency-Inverse Document Frequency, a combination of two metrics: </a:t>
            </a:r>
            <a:r>
              <a:rPr lang="en-US" sz="1800" b="0" i="1" u="none" strike="noStrike" baseline="0" dirty="0">
                <a:latin typeface="HhjgnyNfgwmrQqcxywUtopiaStd-Italic"/>
              </a:rPr>
              <a:t>term frequency </a:t>
            </a:r>
            <a:r>
              <a:rPr lang="en-US" sz="1800" b="0" i="0" u="none" strike="noStrike" baseline="0" dirty="0">
                <a:latin typeface="SxdcwpNxvrklCffxdcUtopiaStd-Regular"/>
              </a:rPr>
              <a:t>and </a:t>
            </a:r>
            <a:r>
              <a:rPr lang="en-US" sz="1800" b="0" i="1" u="none" strike="noStrike" baseline="0" dirty="0">
                <a:latin typeface="HhjgnyNfgwmrQqcxywUtopiaStd-Italic"/>
              </a:rPr>
              <a:t>inverse document frequency</a:t>
            </a:r>
            <a:r>
              <a:rPr lang="en-US" sz="1800" b="0" i="0" u="none" strike="noStrike" baseline="0" dirty="0">
                <a:latin typeface="SxdcwpNxvrklCffxdcUtopiaStd-Regular"/>
              </a:rPr>
              <a:t>. </a:t>
            </a:r>
          </a:p>
          <a:p>
            <a:pPr algn="l"/>
            <a:r>
              <a:rPr lang="en-US" sz="1800" b="0" i="0" u="none" strike="noStrike" baseline="0" dirty="0">
                <a:latin typeface="SxdcwpNxvrklCffxdcUtopiaStd-Regular"/>
              </a:rPr>
              <a:t>This technique was originally developed as a metric for ranking functions for showing search engine results based on user queries and has come to be a part of information retrieval and text feature extraction now.</a:t>
            </a:r>
            <a:endParaRPr lang="ru-RU" dirty="0"/>
          </a:p>
        </p:txBody>
      </p:sp>
    </p:spTree>
    <p:extLst>
      <p:ext uri="{BB962C8B-B14F-4D97-AF65-F5344CB8AC3E}">
        <p14:creationId xmlns:p14="http://schemas.microsoft.com/office/powerpoint/2010/main" val="15332817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755E99-4F86-4940-9D3D-2AC2FCF2580F}"/>
              </a:ext>
            </a:extLst>
          </p:cNvPr>
          <p:cNvSpPr>
            <a:spLocks noGrp="1"/>
          </p:cNvSpPr>
          <p:nvPr>
            <p:ph type="title"/>
          </p:nvPr>
        </p:nvSpPr>
        <p:spPr>
          <a:xfrm>
            <a:off x="1371600" y="367019"/>
            <a:ext cx="9601200" cy="757106"/>
          </a:xfrm>
        </p:spPr>
        <p:txBody>
          <a:bodyPr/>
          <a:lstStyle/>
          <a:p>
            <a:pPr algn="ctr"/>
            <a:r>
              <a:rPr lang="en-US" b="0" i="0" u="none" strike="noStrike" baseline="0" dirty="0">
                <a:solidFill>
                  <a:srgbClr val="00B050"/>
                </a:solidFill>
                <a:latin typeface="SxdcwpNxvrklCffxdcUtopiaStd-Regular"/>
              </a:rPr>
              <a:t>TF-IDF metric</a:t>
            </a:r>
            <a:endParaRPr lang="ru-RU" dirty="0"/>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6D2BED63-9E40-47BE-B20A-C39D82E01752}"/>
                  </a:ext>
                </a:extLst>
              </p:cNvPr>
              <p:cNvSpPr>
                <a:spLocks noGrp="1"/>
              </p:cNvSpPr>
              <p:nvPr>
                <p:ph idx="1"/>
              </p:nvPr>
            </p:nvSpPr>
            <p:spPr>
              <a:xfrm>
                <a:off x="1371599" y="1547768"/>
                <a:ext cx="9911593" cy="3955410"/>
              </a:xfrm>
            </p:spPr>
            <p:txBody>
              <a:bodyPr>
                <a:normAutofit/>
              </a:bodyPr>
              <a:lstStyle/>
              <a:p>
                <a:pPr algn="l"/>
                <a:r>
                  <a:rPr lang="en-US" sz="1800" b="0" i="0" u="none" strike="noStrike" baseline="0" dirty="0">
                    <a:latin typeface="SxdcwpNxvrklCffxdcUtopiaStd-Regular"/>
                  </a:rPr>
                  <a:t>Let us formally define TF-IDF now and look at the mathematical representations for it before diving into its implementation. </a:t>
                </a:r>
              </a:p>
              <a:p>
                <a:pPr algn="l"/>
                <a:r>
                  <a:rPr lang="en-US" sz="1800" b="0" i="0" u="none" strike="noStrike" baseline="0" dirty="0">
                    <a:latin typeface="SxdcwpNxvrklCffxdcUtopiaStd-Regular"/>
                  </a:rPr>
                  <a:t>Mathematically, TF-IDF is the product of two metrics and can be represented as </a:t>
                </a:r>
                <a:r>
                  <a:rPr lang="en-US" sz="1800" b="0" i="1" u="none" strike="noStrike" baseline="0" dirty="0" err="1">
                    <a:latin typeface="YfnrjyNmqhvfGhtvjyUtopiaStd-Italic"/>
                  </a:rPr>
                  <a:t>tfidf</a:t>
                </a:r>
                <a:r>
                  <a:rPr lang="en-US" sz="1800" b="0" i="1" u="none" strike="noStrike" baseline="0" dirty="0">
                    <a:latin typeface="YfnrjyNmqhvfGhtvjyUtopiaStd-Italic"/>
                  </a:rPr>
                  <a:t> </a:t>
                </a:r>
                <a:r>
                  <a:rPr lang="en-US" sz="1800" b="0" i="0" u="none" strike="noStrike" baseline="0" dirty="0">
                    <a:latin typeface="RfcpybHctysvCtxgcmSymbolMT"/>
                  </a:rPr>
                  <a:t>=</a:t>
                </a:r>
                <a:r>
                  <a:rPr lang="en-US" sz="1800" b="0" i="1" u="none" strike="noStrike" baseline="0" dirty="0" err="1">
                    <a:latin typeface="YfnrjyNmqhvfGhtvjyUtopiaStd-Italic"/>
                  </a:rPr>
                  <a:t>tf</a:t>
                </a:r>
                <a:r>
                  <a:rPr lang="en-US" sz="1800" b="0" i="1" u="none" strike="noStrike" baseline="0" dirty="0">
                    <a:latin typeface="YfnrjyNmqhvfGhtvjyUtopiaStd-Italic"/>
                  </a:rPr>
                  <a:t> *</a:t>
                </a:r>
                <a:r>
                  <a:rPr lang="en-US" sz="1800" b="0" i="1" u="none" strike="noStrike" baseline="0" dirty="0" err="1">
                    <a:latin typeface="YfnrjyNmqhvfGhtvjyUtopiaStd-Italic"/>
                  </a:rPr>
                  <a:t>idf</a:t>
                </a:r>
                <a:r>
                  <a:rPr lang="en-US" sz="1800" b="0" i="1" u="none" strike="noStrike" baseline="0" dirty="0">
                    <a:latin typeface="YfnrjyNmqhvfGhtvjyUtopiaStd-Italic"/>
                  </a:rPr>
                  <a:t> </a:t>
                </a:r>
                <a:r>
                  <a:rPr lang="en-US" sz="1800" b="0" i="0" u="none" strike="noStrike" baseline="0" dirty="0">
                    <a:latin typeface="SxdcwpNxvrklCffxdcUtopiaStd-Regular"/>
                  </a:rPr>
                  <a:t>, where term frequency </a:t>
                </a:r>
                <a:r>
                  <a:rPr lang="en-US" sz="1800" b="0" i="1" u="none" strike="noStrike" baseline="0" dirty="0">
                    <a:latin typeface="HhjgnyNfgwmrQqcxywUtopiaStd-Italic"/>
                  </a:rPr>
                  <a:t>(</a:t>
                </a:r>
                <a:r>
                  <a:rPr lang="en-US" sz="1800" b="0" i="1" u="none" strike="noStrike" baseline="0" dirty="0" err="1">
                    <a:latin typeface="HhjgnyNfgwmrQqcxywUtopiaStd-Italic"/>
                  </a:rPr>
                  <a:t>tf</a:t>
                </a:r>
                <a:r>
                  <a:rPr lang="en-US" sz="1800" b="0" i="1" u="none" strike="noStrike" baseline="0" dirty="0">
                    <a:latin typeface="HhjgnyNfgwmrQqcxywUtopiaStd-Italic"/>
                  </a:rPr>
                  <a:t> ) </a:t>
                </a:r>
                <a:r>
                  <a:rPr lang="en-US" sz="1800" b="0" i="0" u="none" strike="noStrike" baseline="0" dirty="0">
                    <a:latin typeface="SxdcwpNxvrklCffxdcUtopiaStd-Regular"/>
                  </a:rPr>
                  <a:t>and inverse-document frequency </a:t>
                </a:r>
                <a:r>
                  <a:rPr lang="en-US" sz="1800" b="0" i="1" u="none" strike="noStrike" baseline="0" dirty="0">
                    <a:latin typeface="HhjgnyNfgwmrQqcxywUtopiaStd-Italic"/>
                  </a:rPr>
                  <a:t>(</a:t>
                </a:r>
                <a:r>
                  <a:rPr lang="en-US" sz="1800" b="0" i="1" u="none" strike="noStrike" baseline="0" dirty="0" err="1">
                    <a:latin typeface="HhjgnyNfgwmrQqcxywUtopiaStd-Italic"/>
                  </a:rPr>
                  <a:t>idf</a:t>
                </a:r>
                <a:r>
                  <a:rPr lang="en-US" sz="1800" b="0" i="1" u="none" strike="noStrike" baseline="0" dirty="0">
                    <a:latin typeface="HhjgnyNfgwmrQqcxywUtopiaStd-Italic"/>
                  </a:rPr>
                  <a:t>) </a:t>
                </a:r>
                <a:r>
                  <a:rPr lang="en-US" sz="1800" b="0" i="0" u="none" strike="noStrike" baseline="0" dirty="0">
                    <a:latin typeface="SxdcwpNxvrklCffxdcUtopiaStd-Regular"/>
                  </a:rPr>
                  <a:t>represent the two metrics.</a:t>
                </a:r>
              </a:p>
              <a:p>
                <a:pPr algn="l"/>
                <a:r>
                  <a:rPr lang="en-US" sz="1800" b="0" i="1" u="none" strike="noStrike" baseline="0" dirty="0">
                    <a:latin typeface="HhjgnyNfgwmrQqcxywUtopiaStd-Italic"/>
                  </a:rPr>
                  <a:t>Term frequency </a:t>
                </a:r>
                <a:r>
                  <a:rPr lang="en-US" sz="1800" b="0" i="0" u="none" strike="noStrike" baseline="0" dirty="0">
                    <a:latin typeface="SxdcwpNxvrklCffxdcUtopiaStd-Regular"/>
                  </a:rPr>
                  <a:t>denoted by </a:t>
                </a:r>
                <a:r>
                  <a:rPr lang="en-US" sz="1800" b="0" i="1" u="none" strike="noStrike" baseline="0" dirty="0" err="1">
                    <a:latin typeface="HhjgnyNfgwmrQqcxywUtopiaStd-Italic"/>
                  </a:rPr>
                  <a:t>tf</a:t>
                </a:r>
                <a:r>
                  <a:rPr lang="en-US" sz="1800" b="0" i="1" u="none" strike="noStrike" baseline="0" dirty="0">
                    <a:latin typeface="HhjgnyNfgwmrQqcxywUtopiaStd-Italic"/>
                  </a:rPr>
                  <a:t> </a:t>
                </a:r>
                <a:r>
                  <a:rPr lang="en-US" sz="1800" b="0" i="0" u="none" strike="noStrike" baseline="0" dirty="0">
                    <a:latin typeface="SxdcwpNxvrklCffxdcUtopiaStd-Regular"/>
                  </a:rPr>
                  <a:t>is what we had computed in the Bag of Words model. </a:t>
                </a:r>
              </a:p>
              <a:p>
                <a:pPr algn="l"/>
                <a:r>
                  <a:rPr lang="en-US" sz="1800" b="0" i="0" u="none" strike="noStrike" baseline="0" dirty="0">
                    <a:latin typeface="SxdcwpNxvrklCffxdcUtopiaStd-Regular"/>
                  </a:rPr>
                  <a:t>Term frequency in any document vector is denoted by the raw frequency value of that term in a particular document.</a:t>
                </a:r>
              </a:p>
              <a:p>
                <a:pPr algn="l"/>
                <a:r>
                  <a:rPr lang="en-US" sz="1800" b="0" i="0" u="none" strike="noStrike" baseline="0" dirty="0">
                    <a:latin typeface="SxdcwpNxvrklCffxdcUtopiaStd-Regular"/>
                  </a:rPr>
                  <a:t>Mathematically it can be represented as </a:t>
                </a:r>
                <a14:m>
                  <m:oMath xmlns:m="http://schemas.openxmlformats.org/officeDocument/2006/math">
                    <m:r>
                      <a:rPr lang="en-US" sz="1800" b="0" i="1" u="none" strike="noStrike" baseline="0" smtClean="0">
                        <a:latin typeface="Cambria Math" panose="02040503050406030204" pitchFamily="18" charset="0"/>
                      </a:rPr>
                      <m:t>𝑡𝑓</m:t>
                    </m:r>
                    <m:d>
                      <m:dPr>
                        <m:ctrlPr>
                          <a:rPr lang="en-US" sz="1800" b="0" i="1" u="none" strike="noStrike" baseline="0" smtClean="0">
                            <a:latin typeface="Cambria Math" panose="02040503050406030204" pitchFamily="18" charset="0"/>
                          </a:rPr>
                        </m:ctrlPr>
                      </m:dPr>
                      <m:e>
                        <m:r>
                          <a:rPr lang="en-US" sz="1800" b="0" i="1" u="none" strike="noStrike" baseline="0" smtClean="0">
                            <a:latin typeface="Cambria Math" panose="02040503050406030204" pitchFamily="18" charset="0"/>
                          </a:rPr>
                          <m:t>𝑤</m:t>
                        </m:r>
                        <m:r>
                          <a:rPr lang="en-US" sz="1800" b="0" i="1" u="none" strike="noStrike" baseline="0" smtClean="0">
                            <a:latin typeface="Cambria Math" panose="02040503050406030204" pitchFamily="18" charset="0"/>
                          </a:rPr>
                          <m:t>,</m:t>
                        </m:r>
                        <m:r>
                          <a:rPr lang="en-US" sz="1800" b="0" i="1" u="none" strike="noStrike" baseline="0" smtClean="0">
                            <a:latin typeface="Cambria Math" panose="02040503050406030204" pitchFamily="18" charset="0"/>
                          </a:rPr>
                          <m:t>𝐷</m:t>
                        </m:r>
                      </m:e>
                    </m:d>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𝑓</m:t>
                        </m:r>
                      </m:e>
                      <m:sub>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𝑤</m:t>
                            </m:r>
                          </m:e>
                          <m:sub>
                            <m:r>
                              <a:rPr lang="en-US" sz="1800" b="0" i="1" u="none" strike="noStrike" baseline="0" smtClean="0">
                                <a:latin typeface="Cambria Math" panose="02040503050406030204" pitchFamily="18" charset="0"/>
                              </a:rPr>
                              <m:t>𝐷</m:t>
                            </m:r>
                          </m:sub>
                        </m:sSub>
                      </m:sub>
                    </m:sSub>
                  </m:oMath>
                </a14:m>
                <a:r>
                  <a:rPr lang="en-US" sz="1800" b="0" i="0" u="none" strike="noStrike" baseline="0" dirty="0">
                    <a:latin typeface="SxdcwpNxvrklCffxdcUtopiaStd-Regular"/>
                  </a:rPr>
                  <a:t>, where</a:t>
                </a:r>
                <a:r>
                  <a:rPr lang="ru-RU" sz="1800" b="0" i="0" u="none" strike="noStrike" baseline="0" dirty="0">
                    <a:latin typeface="SxdcwpNxvrklCffxdcUtopiaStd-Regular"/>
                  </a:rPr>
                  <a:t> </a:t>
                </a:r>
                <a14:m>
                  <m:oMath xmlns:m="http://schemas.openxmlformats.org/officeDocument/2006/math">
                    <m:sSub>
                      <m:sSubPr>
                        <m:ctrlPr>
                          <a:rPr lang="ru-RU"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𝑓</m:t>
                        </m:r>
                      </m:e>
                      <m:sub>
                        <m:sSub>
                          <m:sSubPr>
                            <m:ctrlPr>
                              <a:rPr lang="ru-RU"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𝑤</m:t>
                            </m:r>
                          </m:e>
                          <m:sub>
                            <m:r>
                              <a:rPr lang="en-US" sz="1800" b="0" i="1" u="none" strike="noStrike" baseline="0" smtClean="0">
                                <a:latin typeface="Cambria Math" panose="02040503050406030204" pitchFamily="18" charset="0"/>
                              </a:rPr>
                              <m:t>𝐷</m:t>
                            </m:r>
                          </m:sub>
                        </m:sSub>
                      </m:sub>
                    </m:sSub>
                  </m:oMath>
                </a14:m>
                <a:r>
                  <a:rPr lang="en-US" sz="1800" b="0" i="0" u="none" strike="noStrike" baseline="0" dirty="0">
                    <a:latin typeface="SxdcwpNxvrklCffxdcUtopiaStd-Regular"/>
                  </a:rPr>
                  <a:t> denotes frequency for word </a:t>
                </a:r>
                <a:r>
                  <a:rPr lang="en-US" sz="1800" b="0" i="1" u="none" strike="noStrike" baseline="0" dirty="0">
                    <a:latin typeface="HhjgnyNfgwmrQqcxywUtopiaStd-Italic"/>
                  </a:rPr>
                  <a:t>w  </a:t>
                </a:r>
                <a:r>
                  <a:rPr lang="en-US" sz="1800" b="0" i="0" u="none" strike="noStrike" baseline="0" dirty="0">
                    <a:latin typeface="SxdcwpNxvrklCffxdcUtopiaStd-Regular"/>
                  </a:rPr>
                  <a:t>in document </a:t>
                </a:r>
                <a:r>
                  <a:rPr lang="en-US" sz="1800" b="0" i="1" u="none" strike="noStrike" baseline="0" dirty="0">
                    <a:latin typeface="HhjgnyNfgwmrQqcxywUtopiaStd-Italic"/>
                  </a:rPr>
                  <a:t>D</a:t>
                </a:r>
                <a:endParaRPr lang="en-US" sz="1800" dirty="0">
                  <a:latin typeface="SxdcwpNxvrklCffxdcUtopiaStd-Regular"/>
                </a:endParaRPr>
              </a:p>
              <a:p>
                <a:pPr algn="l"/>
                <a:endParaRPr lang="ru-RU" dirty="0"/>
              </a:p>
            </p:txBody>
          </p:sp>
        </mc:Choice>
        <mc:Fallback xmlns="">
          <p:sp>
            <p:nvSpPr>
              <p:cNvPr id="3" name="Объект 2">
                <a:extLst>
                  <a:ext uri="{FF2B5EF4-FFF2-40B4-BE49-F238E27FC236}">
                    <a16:creationId xmlns:a16="http://schemas.microsoft.com/office/drawing/2014/main" id="{6D2BED63-9E40-47BE-B20A-C39D82E01752}"/>
                  </a:ext>
                </a:extLst>
              </p:cNvPr>
              <p:cNvSpPr>
                <a:spLocks noGrp="1" noRot="1" noChangeAspect="1" noMove="1" noResize="1" noEditPoints="1" noAdjustHandles="1" noChangeArrowheads="1" noChangeShapeType="1" noTextEdit="1"/>
              </p:cNvSpPr>
              <p:nvPr>
                <p:ph idx="1"/>
              </p:nvPr>
            </p:nvSpPr>
            <p:spPr>
              <a:xfrm>
                <a:off x="1371599" y="1547768"/>
                <a:ext cx="9911593" cy="3955410"/>
              </a:xfrm>
              <a:blipFill>
                <a:blip r:embed="rId2"/>
                <a:stretch>
                  <a:fillRect l="-431" t="-1387" r="-308"/>
                </a:stretch>
              </a:blipFill>
            </p:spPr>
            <p:txBody>
              <a:bodyPr/>
              <a:lstStyle/>
              <a:p>
                <a:r>
                  <a:rPr lang="ru-RU">
                    <a:noFill/>
                  </a:rPr>
                  <a:t> </a:t>
                </a:r>
              </a:p>
            </p:txBody>
          </p:sp>
        </mc:Fallback>
      </mc:AlternateContent>
    </p:spTree>
    <p:extLst>
      <p:ext uri="{BB962C8B-B14F-4D97-AF65-F5344CB8AC3E}">
        <p14:creationId xmlns:p14="http://schemas.microsoft.com/office/powerpoint/2010/main" val="1821506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3E1891-5CD9-4A0B-9A33-638F44F842FE}"/>
              </a:ext>
            </a:extLst>
          </p:cNvPr>
          <p:cNvSpPr>
            <a:spLocks noGrp="1"/>
          </p:cNvSpPr>
          <p:nvPr>
            <p:ph type="title"/>
          </p:nvPr>
        </p:nvSpPr>
        <p:spPr>
          <a:xfrm>
            <a:off x="1371600" y="425742"/>
            <a:ext cx="9601200" cy="723550"/>
          </a:xfrm>
        </p:spPr>
        <p:txBody>
          <a:bodyPr>
            <a:normAutofit/>
          </a:bodyPr>
          <a:lstStyle/>
          <a:p>
            <a:pPr algn="ctr"/>
            <a:r>
              <a:rPr lang="en-US" b="0" i="0" u="none" strike="noStrike" baseline="0" dirty="0">
                <a:solidFill>
                  <a:srgbClr val="00B050"/>
                </a:solidFill>
                <a:latin typeface="SxdcwpNxvrklCffxdcUtopiaStd-Regular"/>
              </a:rPr>
              <a:t>TF-IDF metric</a:t>
            </a:r>
            <a:endParaRPr lang="ru-RU" dirty="0"/>
          </a:p>
        </p:txBody>
      </p:sp>
      <p:sp>
        <p:nvSpPr>
          <p:cNvPr id="3" name="Объект 2">
            <a:extLst>
              <a:ext uri="{FF2B5EF4-FFF2-40B4-BE49-F238E27FC236}">
                <a16:creationId xmlns:a16="http://schemas.microsoft.com/office/drawing/2014/main" id="{A54B57B6-D30E-4287-8ADE-C51A7EDEB689}"/>
              </a:ext>
            </a:extLst>
          </p:cNvPr>
          <p:cNvSpPr>
            <a:spLocks noGrp="1"/>
          </p:cNvSpPr>
          <p:nvPr>
            <p:ph idx="1"/>
          </p:nvPr>
        </p:nvSpPr>
        <p:spPr>
          <a:xfrm>
            <a:off x="1371599" y="1638299"/>
            <a:ext cx="9928371" cy="4175271"/>
          </a:xfrm>
        </p:spPr>
        <p:txBody>
          <a:bodyPr>
            <a:normAutofit/>
          </a:bodyPr>
          <a:lstStyle/>
          <a:p>
            <a:pPr algn="l"/>
            <a:r>
              <a:rPr lang="en-US" sz="1800" b="0" i="1" u="none" strike="noStrike" baseline="0" dirty="0">
                <a:latin typeface="HhjgnyNfgwmrQqcxywUtopiaStd-Italic"/>
              </a:rPr>
              <a:t>Inverse document frequency </a:t>
            </a:r>
            <a:r>
              <a:rPr lang="en-US" sz="1800" b="0" i="0" u="none" strike="noStrike" baseline="0" dirty="0">
                <a:latin typeface="SxdcwpNxvrklCffxdcUtopiaStd-Regular"/>
              </a:rPr>
              <a:t>denoted by </a:t>
            </a:r>
            <a:r>
              <a:rPr lang="en-US" sz="1800" b="0" i="1" u="none" strike="noStrike" baseline="0" dirty="0" err="1">
                <a:latin typeface="HhjgnyNfgwmrQqcxywUtopiaStd-Italic"/>
              </a:rPr>
              <a:t>idf</a:t>
            </a:r>
            <a:r>
              <a:rPr lang="en-US" sz="1800" b="0" i="1" u="none" strike="noStrike" baseline="0" dirty="0">
                <a:latin typeface="HhjgnyNfgwmrQqcxywUtopiaStd-Italic"/>
              </a:rPr>
              <a:t> </a:t>
            </a:r>
            <a:r>
              <a:rPr lang="en-US" sz="1800" b="0" i="0" u="none" strike="noStrike" baseline="0" dirty="0">
                <a:latin typeface="SxdcwpNxvrklCffxdcUtopiaStd-Regular"/>
              </a:rPr>
              <a:t>is the inverse of the document frequency for each term. </a:t>
            </a:r>
          </a:p>
          <a:p>
            <a:pPr algn="l"/>
            <a:r>
              <a:rPr lang="en-US" sz="1800" b="0" i="0" u="none" strike="noStrike" baseline="0" dirty="0">
                <a:latin typeface="SxdcwpNxvrklCffxdcUtopiaStd-Regular"/>
              </a:rPr>
              <a:t>It is computed by dividing the total number of documents in our corpus by the document frequency for each term and then applying logarithmic scaling on the result. </a:t>
            </a:r>
          </a:p>
          <a:p>
            <a:pPr algn="l"/>
            <a:r>
              <a:rPr lang="en-US" sz="1800" b="0" i="0" u="none" strike="noStrike" baseline="0" dirty="0">
                <a:latin typeface="SxdcwpNxvrklCffxdcUtopiaStd-Regular"/>
              </a:rPr>
              <a:t>In our implementation we will be adding 1 to the document frequency for each term just to indicate that we also have one more document in our corpus that essentially has every term in the vocabulary. </a:t>
            </a:r>
          </a:p>
          <a:p>
            <a:pPr algn="l"/>
            <a:r>
              <a:rPr lang="en-US" sz="1800" b="0" i="0" u="none" strike="noStrike" baseline="0" dirty="0">
                <a:latin typeface="SxdcwpNxvrklCffxdcUtopiaStd-Regular"/>
              </a:rPr>
              <a:t>This is to prevent potential division-by-zero errors and smoothen the inverse document frequencies. We also add 1 to the result of our </a:t>
            </a:r>
            <a:r>
              <a:rPr lang="en-US" sz="1800" b="0" i="1" u="none" strike="noStrike" baseline="0" dirty="0" err="1">
                <a:latin typeface="HhjgnyNfgwmrQqcxywUtopiaStd-Italic"/>
              </a:rPr>
              <a:t>idf</a:t>
            </a:r>
            <a:r>
              <a:rPr lang="en-US" sz="1800" i="1" dirty="0">
                <a:latin typeface="HhjgnyNfgwmrQqcxywUtopiaStd-Italic"/>
              </a:rPr>
              <a:t> </a:t>
            </a:r>
            <a:r>
              <a:rPr lang="en-US" sz="1800" b="0" i="0" u="none" strike="noStrike" baseline="0" dirty="0">
                <a:latin typeface="SxdcwpNxvrklCffxdcUtopiaStd-Regular"/>
              </a:rPr>
              <a:t>computation to avoid ignoring terms completely that might have zero </a:t>
            </a:r>
            <a:r>
              <a:rPr lang="en-US" sz="1800" b="0" i="1" u="none" strike="noStrike" baseline="0" dirty="0" err="1">
                <a:latin typeface="HhjgnyNfgwmrQqcxywUtopiaStd-Italic"/>
              </a:rPr>
              <a:t>idf</a:t>
            </a:r>
            <a:r>
              <a:rPr lang="en-US" sz="1800" b="0" i="0" u="none" strike="noStrike" baseline="0" dirty="0">
                <a:latin typeface="SxdcwpNxvrklCffxdcUtopiaStd-Regular"/>
              </a:rPr>
              <a:t>. Mathematically our implementation for </a:t>
            </a:r>
            <a:r>
              <a:rPr lang="en-US" sz="1800" b="0" i="1" u="none" strike="noStrike" baseline="0" dirty="0" err="1">
                <a:latin typeface="HhjgnyNfgwmrQqcxywUtopiaStd-Italic"/>
              </a:rPr>
              <a:t>idf</a:t>
            </a:r>
            <a:r>
              <a:rPr lang="en-US" sz="1800" b="0" i="1" u="none" strike="noStrike" baseline="0" dirty="0">
                <a:latin typeface="HhjgnyNfgwmrQqcxywUtopiaStd-Italic"/>
              </a:rPr>
              <a:t> </a:t>
            </a:r>
            <a:r>
              <a:rPr lang="en-US" sz="1800" b="0" i="0" u="none" strike="noStrike" baseline="0" dirty="0">
                <a:latin typeface="SxdcwpNxvrklCffxdcUtopiaStd-Regular"/>
              </a:rPr>
              <a:t>can be represented by</a:t>
            </a:r>
          </a:p>
          <a:p>
            <a:pPr algn="l"/>
            <a:endParaRPr lang="ru-RU" dirty="0"/>
          </a:p>
        </p:txBody>
      </p:sp>
      <p:pic>
        <p:nvPicPr>
          <p:cNvPr id="4" name="Рисунок 3">
            <a:extLst>
              <a:ext uri="{FF2B5EF4-FFF2-40B4-BE49-F238E27FC236}">
                <a16:creationId xmlns:a16="http://schemas.microsoft.com/office/drawing/2014/main" id="{FB498959-8DCC-4CE1-870D-F6254BF55544}"/>
              </a:ext>
            </a:extLst>
          </p:cNvPr>
          <p:cNvPicPr>
            <a:picLocks noChangeAspect="1"/>
          </p:cNvPicPr>
          <p:nvPr/>
        </p:nvPicPr>
        <p:blipFill>
          <a:blip r:embed="rId2"/>
          <a:stretch>
            <a:fillRect/>
          </a:stretch>
        </p:blipFill>
        <p:spPr>
          <a:xfrm>
            <a:off x="5181600" y="4737376"/>
            <a:ext cx="1828800" cy="638175"/>
          </a:xfrm>
          <a:prstGeom prst="rect">
            <a:avLst/>
          </a:prstGeom>
        </p:spPr>
      </p:pic>
    </p:spTree>
    <p:extLst>
      <p:ext uri="{BB962C8B-B14F-4D97-AF65-F5344CB8AC3E}">
        <p14:creationId xmlns:p14="http://schemas.microsoft.com/office/powerpoint/2010/main" val="1072839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536BF1-D988-4111-A4CB-41D9208979BE}"/>
              </a:ext>
            </a:extLst>
          </p:cNvPr>
          <p:cNvSpPr>
            <a:spLocks noGrp="1"/>
          </p:cNvSpPr>
          <p:nvPr>
            <p:ph type="title"/>
          </p:nvPr>
        </p:nvSpPr>
        <p:spPr>
          <a:xfrm>
            <a:off x="1371600" y="375408"/>
            <a:ext cx="9601200" cy="698383"/>
          </a:xfrm>
        </p:spPr>
        <p:txBody>
          <a:bodyPr/>
          <a:lstStyle/>
          <a:p>
            <a:pPr algn="ctr"/>
            <a:r>
              <a:rPr lang="en-US" dirty="0">
                <a:solidFill>
                  <a:srgbClr val="00B050"/>
                </a:solidFill>
              </a:rPr>
              <a:t>Text classification</a:t>
            </a:r>
            <a:endParaRPr lang="ru-RU" dirty="0">
              <a:solidFill>
                <a:srgbClr val="00B050"/>
              </a:solidFill>
            </a:endParaRPr>
          </a:p>
        </p:txBody>
      </p:sp>
      <p:sp>
        <p:nvSpPr>
          <p:cNvPr id="3" name="Объект 2">
            <a:extLst>
              <a:ext uri="{FF2B5EF4-FFF2-40B4-BE49-F238E27FC236}">
                <a16:creationId xmlns:a16="http://schemas.microsoft.com/office/drawing/2014/main" id="{B7D3B038-F42F-4A22-8E09-74E69A4CDB67}"/>
              </a:ext>
            </a:extLst>
          </p:cNvPr>
          <p:cNvSpPr>
            <a:spLocks noGrp="1"/>
          </p:cNvSpPr>
          <p:nvPr>
            <p:ph idx="1"/>
          </p:nvPr>
        </p:nvSpPr>
        <p:spPr>
          <a:xfrm>
            <a:off x="1371600" y="1564546"/>
            <a:ext cx="9601200" cy="4668474"/>
          </a:xfrm>
        </p:spPr>
        <p:txBody>
          <a:bodyPr/>
          <a:lstStyle/>
          <a:p>
            <a:pPr algn="l"/>
            <a:r>
              <a:rPr lang="en-US" sz="1800" b="0" i="0" u="none" strike="noStrike" baseline="0" dirty="0">
                <a:latin typeface="SxdcwpNxvrklCffxdcUtopiaStd-Regular"/>
              </a:rPr>
              <a:t>Text classification is also often called </a:t>
            </a:r>
            <a:r>
              <a:rPr lang="en-US" sz="1800" b="0" i="1" u="none" strike="noStrike" baseline="0" dirty="0">
                <a:latin typeface="HhjgnyNfgwmrQqcxywUtopiaStd-Italic"/>
              </a:rPr>
              <a:t>text categorization</a:t>
            </a:r>
            <a:r>
              <a:rPr lang="en-US" sz="1800" b="0" i="0" u="none" strike="noStrike" baseline="0" dirty="0">
                <a:latin typeface="SxdcwpNxvrklCffxdcUtopiaStd-Regular"/>
              </a:rPr>
              <a:t>. </a:t>
            </a:r>
          </a:p>
          <a:p>
            <a:pPr algn="l"/>
            <a:r>
              <a:rPr lang="en-US" sz="1800" b="0" i="0" u="none" strike="noStrike" baseline="0" dirty="0">
                <a:latin typeface="SxdcwpNxvrklCffxdcUtopiaStd-Regular"/>
              </a:rPr>
              <a:t>Text categorization can be done in many ways, as mentioned. </a:t>
            </a:r>
          </a:p>
          <a:p>
            <a:pPr algn="l"/>
            <a:r>
              <a:rPr lang="en-US" sz="1800" b="0" i="0" u="none" strike="noStrike" baseline="0" dirty="0">
                <a:latin typeface="SxdcwpNxvrklCffxdcUtopiaStd-Regular"/>
              </a:rPr>
              <a:t>We will be focusing explicitly on a supervised approach using classification. </a:t>
            </a:r>
          </a:p>
          <a:p>
            <a:pPr algn="l"/>
            <a:r>
              <a:rPr lang="en-US" sz="1800" b="0" i="0" u="none" strike="noStrike" baseline="0" dirty="0">
                <a:latin typeface="SxdcwpNxvrklCffxdcUtopiaStd-Regular"/>
              </a:rPr>
              <a:t>The process of classification is not restricted to text alone. It is used quite frequently in other domains including science, healthcare, weather forecasting, and technology.</a:t>
            </a:r>
          </a:p>
          <a:p>
            <a:pPr algn="l"/>
            <a:r>
              <a:rPr lang="en-US" sz="1800" b="0" i="0" u="none" strike="noStrike" baseline="0" dirty="0">
                <a:latin typeface="SxdcwpNxvrklCffxdcUtopiaStd-Regular"/>
              </a:rPr>
              <a:t>Text or document classification is the process of assigning text documents into one or more classes or categories, assuming that we have a predefined set of classes.</a:t>
            </a:r>
          </a:p>
          <a:p>
            <a:pPr algn="l"/>
            <a:r>
              <a:rPr lang="en-US" sz="1800" b="0" i="0" u="none" strike="noStrike" baseline="0" dirty="0">
                <a:latin typeface="SxdcwpNxvrklCffxdcUtopiaStd-Regular"/>
              </a:rPr>
              <a:t>Documents here are textual documents, and each document can contain a sentence or even a paragraph of words. </a:t>
            </a:r>
          </a:p>
          <a:p>
            <a:pPr algn="l"/>
            <a:r>
              <a:rPr lang="en-US" sz="1800" b="0" i="0" u="none" strike="noStrike" baseline="0" dirty="0">
                <a:latin typeface="SxdcwpNxvrklCffxdcUtopiaStd-Regular"/>
              </a:rPr>
              <a:t>A text classification system would successfully be able to classify each document to its correct class(es) based on inherent properties of the document.</a:t>
            </a:r>
            <a:endParaRPr lang="ru-RU" dirty="0"/>
          </a:p>
        </p:txBody>
      </p:sp>
    </p:spTree>
    <p:extLst>
      <p:ext uri="{BB962C8B-B14F-4D97-AF65-F5344CB8AC3E}">
        <p14:creationId xmlns:p14="http://schemas.microsoft.com/office/powerpoint/2010/main" val="4290878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4CC102-BA91-4BC6-8072-1C7F5FEEC72B}"/>
              </a:ext>
            </a:extLst>
          </p:cNvPr>
          <p:cNvSpPr>
            <a:spLocks noGrp="1"/>
          </p:cNvSpPr>
          <p:nvPr>
            <p:ph type="title"/>
          </p:nvPr>
        </p:nvSpPr>
        <p:spPr>
          <a:xfrm>
            <a:off x="1371600" y="685800"/>
            <a:ext cx="9601200" cy="782273"/>
          </a:xfrm>
        </p:spPr>
        <p:txBody>
          <a:bodyPr/>
          <a:lstStyle/>
          <a:p>
            <a:pPr algn="ctr"/>
            <a:r>
              <a:rPr lang="en-US" dirty="0">
                <a:solidFill>
                  <a:srgbClr val="00B050"/>
                </a:solidFill>
              </a:rPr>
              <a:t>Code snippet</a:t>
            </a:r>
            <a:endParaRPr lang="ru-RU" dirty="0">
              <a:solidFill>
                <a:srgbClr val="00B050"/>
              </a:solidFill>
            </a:endParaRPr>
          </a:p>
        </p:txBody>
      </p:sp>
      <p:sp>
        <p:nvSpPr>
          <p:cNvPr id="3" name="Объект 2">
            <a:extLst>
              <a:ext uri="{FF2B5EF4-FFF2-40B4-BE49-F238E27FC236}">
                <a16:creationId xmlns:a16="http://schemas.microsoft.com/office/drawing/2014/main" id="{B218172D-B56A-4E0C-8A87-493BF6F9874E}"/>
              </a:ext>
            </a:extLst>
          </p:cNvPr>
          <p:cNvSpPr>
            <a:spLocks noGrp="1"/>
          </p:cNvSpPr>
          <p:nvPr>
            <p:ph idx="1"/>
          </p:nvPr>
        </p:nvSpPr>
        <p:spPr>
          <a:xfrm>
            <a:off x="1371600" y="1942051"/>
            <a:ext cx="9601200" cy="3581400"/>
          </a:xfrm>
        </p:spPr>
        <p:txBody>
          <a:bodyPr/>
          <a:lstStyle/>
          <a:p>
            <a:pPr algn="l"/>
            <a:r>
              <a:rPr lang="en-US" sz="1800" b="0" i="0" u="none" strike="noStrike" baseline="0" dirty="0">
                <a:latin typeface="SxdcwpNxvrklCffxdcUtopiaStd-Regular"/>
              </a:rPr>
              <a:t>The following code snippet shows an implementation of getting the </a:t>
            </a:r>
            <a:r>
              <a:rPr lang="en-US" sz="1800" b="0" i="1" u="none" strike="noStrike" baseline="0" dirty="0" err="1">
                <a:latin typeface="HhjgnyNfgwmrQqcxywUtopiaStd-Italic"/>
              </a:rPr>
              <a:t>tfidf</a:t>
            </a:r>
            <a:r>
              <a:rPr lang="en-US" sz="1800" b="0" i="0" u="none" strike="noStrike" baseline="0" dirty="0">
                <a:latin typeface="SxdcwpNxvrklCffxdcUtopiaStd-Regular"/>
              </a:rPr>
              <a:t>-based feature vectors, considering we have our Bag of Words feature vectors we obtained in the previous section </a:t>
            </a:r>
          </a:p>
          <a:p>
            <a:pPr algn="l"/>
            <a:endParaRPr lang="ru-RU" dirty="0"/>
          </a:p>
        </p:txBody>
      </p:sp>
      <p:graphicFrame>
        <p:nvGraphicFramePr>
          <p:cNvPr id="4" name="Таблица 4">
            <a:extLst>
              <a:ext uri="{FF2B5EF4-FFF2-40B4-BE49-F238E27FC236}">
                <a16:creationId xmlns:a16="http://schemas.microsoft.com/office/drawing/2014/main" id="{37CF2F04-4288-4927-AA98-1D0457803F03}"/>
              </a:ext>
            </a:extLst>
          </p:cNvPr>
          <p:cNvGraphicFramePr>
            <a:graphicFrameLocks noGrp="1"/>
          </p:cNvGraphicFramePr>
          <p:nvPr>
            <p:extLst>
              <p:ext uri="{D42A27DB-BD31-4B8C-83A1-F6EECF244321}">
                <p14:modId xmlns:p14="http://schemas.microsoft.com/office/powerpoint/2010/main" val="853912408"/>
              </p:ext>
            </p:extLst>
          </p:nvPr>
        </p:nvGraphicFramePr>
        <p:xfrm>
          <a:off x="1371600" y="2867248"/>
          <a:ext cx="8128000" cy="14630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71526972"/>
                    </a:ext>
                  </a:extLst>
                </a:gridCol>
              </a:tblGrid>
              <a:tr h="370840">
                <a:tc>
                  <a:txBody>
                    <a:bodyPr/>
                    <a:lstStyle/>
                    <a:p>
                      <a:r>
                        <a:rPr lang="en-US" sz="1800" b="0" i="0" u="none" strike="noStrike" kern="1200" baseline="0" dirty="0">
                          <a:solidFill>
                            <a:schemeClr val="lt1"/>
                          </a:solidFill>
                          <a:latin typeface="+mn-lt"/>
                          <a:ea typeface="+mn-ea"/>
                          <a:cs typeface="+mn-cs"/>
                        </a:rPr>
                        <a:t>from </a:t>
                      </a:r>
                      <a:r>
                        <a:rPr lang="en-US" sz="1800" b="0" i="0" u="none" strike="noStrike" kern="1200" baseline="0" dirty="0" err="1">
                          <a:solidFill>
                            <a:schemeClr val="lt1"/>
                          </a:solidFill>
                          <a:latin typeface="+mn-lt"/>
                          <a:ea typeface="+mn-ea"/>
                          <a:cs typeface="+mn-cs"/>
                        </a:rPr>
                        <a:t>sklearn.feature_extraction.text</a:t>
                      </a:r>
                      <a:r>
                        <a:rPr lang="en-US" sz="1800" b="0" i="0" u="none" strike="noStrike" kern="1200" baseline="0" dirty="0">
                          <a:solidFill>
                            <a:schemeClr val="lt1"/>
                          </a:solidFill>
                          <a:latin typeface="+mn-lt"/>
                          <a:ea typeface="+mn-ea"/>
                          <a:cs typeface="+mn-cs"/>
                        </a:rPr>
                        <a:t> import </a:t>
                      </a:r>
                      <a:r>
                        <a:rPr lang="en-US" sz="1800" b="0" i="0" u="none" strike="noStrike" kern="1200" baseline="0" dirty="0" err="1">
                          <a:solidFill>
                            <a:schemeClr val="lt1"/>
                          </a:solidFill>
                          <a:latin typeface="+mn-lt"/>
                          <a:ea typeface="+mn-ea"/>
                          <a:cs typeface="+mn-cs"/>
                        </a:rPr>
                        <a:t>TfidfTransformer</a:t>
                      </a:r>
                      <a:endParaRPr lang="en-US" sz="1800" b="0" i="0" u="none" strike="noStrike" kern="1200" baseline="0" dirty="0">
                        <a:solidFill>
                          <a:schemeClr val="lt1"/>
                        </a:solidFill>
                        <a:latin typeface="+mn-lt"/>
                        <a:ea typeface="+mn-ea"/>
                        <a:cs typeface="+mn-cs"/>
                      </a:endParaRPr>
                    </a:p>
                    <a:p>
                      <a:r>
                        <a:rPr lang="en-US" sz="1800" b="0" i="0" u="none" strike="noStrike" kern="1200" baseline="0" dirty="0">
                          <a:solidFill>
                            <a:schemeClr val="lt1"/>
                          </a:solidFill>
                          <a:latin typeface="+mn-lt"/>
                          <a:ea typeface="+mn-ea"/>
                          <a:cs typeface="+mn-cs"/>
                        </a:rPr>
                        <a:t>def </a:t>
                      </a:r>
                      <a:r>
                        <a:rPr lang="en-US" sz="1800" b="0" i="0" u="none" strike="noStrike" kern="1200" baseline="0" dirty="0" err="1">
                          <a:solidFill>
                            <a:schemeClr val="lt1"/>
                          </a:solidFill>
                          <a:latin typeface="+mn-lt"/>
                          <a:ea typeface="+mn-ea"/>
                          <a:cs typeface="+mn-cs"/>
                        </a:rPr>
                        <a:t>tfidf_transformer</a:t>
                      </a:r>
                      <a:r>
                        <a:rPr lang="en-US" sz="1800" b="0" i="0" u="none" strike="noStrike" kern="1200" baseline="0" dirty="0">
                          <a:solidFill>
                            <a:schemeClr val="lt1"/>
                          </a:solidFill>
                          <a:latin typeface="+mn-lt"/>
                          <a:ea typeface="+mn-ea"/>
                          <a:cs typeface="+mn-cs"/>
                        </a:rPr>
                        <a:t>(</a:t>
                      </a:r>
                      <a:r>
                        <a:rPr lang="en-US" sz="1800" b="0" i="0" u="none" strike="noStrike" kern="1200" baseline="0" dirty="0" err="1">
                          <a:solidFill>
                            <a:schemeClr val="lt1"/>
                          </a:solidFill>
                          <a:latin typeface="+mn-lt"/>
                          <a:ea typeface="+mn-ea"/>
                          <a:cs typeface="+mn-cs"/>
                        </a:rPr>
                        <a:t>bow_matrix</a:t>
                      </a:r>
                      <a:r>
                        <a:rPr lang="en-US" sz="1800" b="0" i="0" u="none" strike="noStrike" kern="1200" baseline="0" dirty="0">
                          <a:solidFill>
                            <a:schemeClr val="lt1"/>
                          </a:solidFill>
                          <a:latin typeface="+mn-lt"/>
                          <a:ea typeface="+mn-ea"/>
                          <a:cs typeface="+mn-cs"/>
                        </a:rPr>
                        <a:t>):</a:t>
                      </a:r>
                    </a:p>
                    <a:p>
                      <a:r>
                        <a:rPr lang="en-US" sz="1800" b="0" i="0" u="none" strike="noStrike" kern="1200" baseline="0" dirty="0">
                          <a:solidFill>
                            <a:schemeClr val="lt1"/>
                          </a:solidFill>
                          <a:latin typeface="+mn-lt"/>
                          <a:ea typeface="+mn-ea"/>
                          <a:cs typeface="+mn-cs"/>
                        </a:rPr>
                        <a:t>transformer = </a:t>
                      </a:r>
                      <a:r>
                        <a:rPr lang="en-US" sz="1800" b="0" i="0" u="none" strike="noStrike" kern="1200" baseline="0" dirty="0" err="1">
                          <a:solidFill>
                            <a:schemeClr val="lt1"/>
                          </a:solidFill>
                          <a:latin typeface="+mn-lt"/>
                          <a:ea typeface="+mn-ea"/>
                          <a:cs typeface="+mn-cs"/>
                        </a:rPr>
                        <a:t>TfidfTransformer</a:t>
                      </a:r>
                      <a:r>
                        <a:rPr lang="en-US" sz="1800" b="0" i="0" u="none" strike="noStrike" kern="1200" baseline="0" dirty="0">
                          <a:solidFill>
                            <a:schemeClr val="lt1"/>
                          </a:solidFill>
                          <a:latin typeface="+mn-lt"/>
                          <a:ea typeface="+mn-ea"/>
                          <a:cs typeface="+mn-cs"/>
                        </a:rPr>
                        <a:t>(norm='l2’, </a:t>
                      </a:r>
                      <a:r>
                        <a:rPr lang="en-US" sz="1800" b="0" i="0" u="none" strike="noStrike" kern="1200" baseline="0" dirty="0" err="1">
                          <a:solidFill>
                            <a:schemeClr val="lt1"/>
                          </a:solidFill>
                          <a:latin typeface="+mn-lt"/>
                          <a:ea typeface="+mn-ea"/>
                          <a:cs typeface="+mn-cs"/>
                        </a:rPr>
                        <a:t>smooth_idf</a:t>
                      </a:r>
                      <a:r>
                        <a:rPr lang="en-US" sz="1800" b="0" i="0" u="none" strike="noStrike" kern="1200" baseline="0" dirty="0">
                          <a:solidFill>
                            <a:schemeClr val="lt1"/>
                          </a:solidFill>
                          <a:latin typeface="+mn-lt"/>
                          <a:ea typeface="+mn-ea"/>
                          <a:cs typeface="+mn-cs"/>
                        </a:rPr>
                        <a:t>=True, </a:t>
                      </a:r>
                      <a:r>
                        <a:rPr lang="en-US" sz="1800" b="0" i="0" u="none" strike="noStrike" kern="1200" baseline="0" dirty="0" err="1">
                          <a:solidFill>
                            <a:schemeClr val="lt1"/>
                          </a:solidFill>
                          <a:latin typeface="+mn-lt"/>
                          <a:ea typeface="+mn-ea"/>
                          <a:cs typeface="+mn-cs"/>
                        </a:rPr>
                        <a:t>use_idf</a:t>
                      </a:r>
                      <a:r>
                        <a:rPr lang="en-US" sz="1800" b="0" i="0" u="none" strike="noStrike" kern="1200" baseline="0" dirty="0">
                          <a:solidFill>
                            <a:schemeClr val="lt1"/>
                          </a:solidFill>
                          <a:latin typeface="+mn-lt"/>
                          <a:ea typeface="+mn-ea"/>
                          <a:cs typeface="+mn-cs"/>
                        </a:rPr>
                        <a:t>=True)</a:t>
                      </a:r>
                    </a:p>
                    <a:p>
                      <a:r>
                        <a:rPr lang="fr-FR" sz="1800" b="0" i="0" u="none" strike="noStrike" kern="1200" baseline="0" dirty="0" err="1">
                          <a:solidFill>
                            <a:schemeClr val="lt1"/>
                          </a:solidFill>
                          <a:latin typeface="+mn-lt"/>
                          <a:ea typeface="+mn-ea"/>
                          <a:cs typeface="+mn-cs"/>
                        </a:rPr>
                        <a:t>tfidf_matrix</a:t>
                      </a:r>
                      <a:r>
                        <a:rPr lang="fr-FR" sz="1800" b="0" i="0" u="none" strike="noStrike" kern="1200" baseline="0" dirty="0">
                          <a:solidFill>
                            <a:schemeClr val="lt1"/>
                          </a:solidFill>
                          <a:latin typeface="+mn-lt"/>
                          <a:ea typeface="+mn-ea"/>
                          <a:cs typeface="+mn-cs"/>
                        </a:rPr>
                        <a:t> = </a:t>
                      </a:r>
                      <a:r>
                        <a:rPr lang="fr-FR" sz="1800" b="0" i="0" u="none" strike="noStrike" kern="1200" baseline="0" dirty="0" err="1">
                          <a:solidFill>
                            <a:schemeClr val="lt1"/>
                          </a:solidFill>
                          <a:latin typeface="+mn-lt"/>
                          <a:ea typeface="+mn-ea"/>
                          <a:cs typeface="+mn-cs"/>
                        </a:rPr>
                        <a:t>transformer.fit_transform</a:t>
                      </a:r>
                      <a:r>
                        <a:rPr lang="fr-FR" sz="1800" b="0" i="0" u="none" strike="noStrike" kern="1200" baseline="0" dirty="0">
                          <a:solidFill>
                            <a:schemeClr val="lt1"/>
                          </a:solidFill>
                          <a:latin typeface="+mn-lt"/>
                          <a:ea typeface="+mn-ea"/>
                          <a:cs typeface="+mn-cs"/>
                        </a:rPr>
                        <a:t>(</a:t>
                      </a:r>
                      <a:r>
                        <a:rPr lang="fr-FR" sz="1800" b="0" i="0" u="none" strike="noStrike" kern="1200" baseline="0" dirty="0" err="1">
                          <a:solidFill>
                            <a:schemeClr val="lt1"/>
                          </a:solidFill>
                          <a:latin typeface="+mn-lt"/>
                          <a:ea typeface="+mn-ea"/>
                          <a:cs typeface="+mn-cs"/>
                        </a:rPr>
                        <a:t>bow_matrix</a:t>
                      </a:r>
                      <a:r>
                        <a:rPr lang="fr-FR" sz="1800" b="0" i="0" u="none" strike="noStrike" kern="1200" baseline="0" dirty="0">
                          <a:solidFill>
                            <a:schemeClr val="lt1"/>
                          </a:solidFill>
                          <a:latin typeface="+mn-lt"/>
                          <a:ea typeface="+mn-ea"/>
                          <a:cs typeface="+mn-cs"/>
                        </a:rPr>
                        <a:t>)</a:t>
                      </a:r>
                    </a:p>
                    <a:p>
                      <a:r>
                        <a:rPr lang="en-US" sz="1800" b="0" i="0" u="none" strike="noStrike" kern="1200" baseline="0" dirty="0">
                          <a:solidFill>
                            <a:schemeClr val="lt1"/>
                          </a:solidFill>
                          <a:latin typeface="+mn-lt"/>
                          <a:ea typeface="+mn-ea"/>
                          <a:cs typeface="+mn-cs"/>
                        </a:rPr>
                        <a:t>return transformer, </a:t>
                      </a:r>
                      <a:r>
                        <a:rPr lang="en-US" sz="1800" b="0" i="0" u="none" strike="noStrike" kern="1200" baseline="0" dirty="0" err="1">
                          <a:solidFill>
                            <a:schemeClr val="lt1"/>
                          </a:solidFill>
                          <a:latin typeface="+mn-lt"/>
                          <a:ea typeface="+mn-ea"/>
                          <a:cs typeface="+mn-cs"/>
                        </a:rPr>
                        <a:t>tfidf_matrix</a:t>
                      </a:r>
                      <a:endParaRPr lang="ru-RU" dirty="0"/>
                    </a:p>
                  </a:txBody>
                  <a:tcPr/>
                </a:tc>
                <a:extLst>
                  <a:ext uri="{0D108BD9-81ED-4DB2-BD59-A6C34878D82A}">
                    <a16:rowId xmlns:a16="http://schemas.microsoft.com/office/drawing/2014/main" val="2055893357"/>
                  </a:ext>
                </a:extLst>
              </a:tr>
            </a:tbl>
          </a:graphicData>
        </a:graphic>
      </p:graphicFrame>
    </p:spTree>
    <p:extLst>
      <p:ext uri="{BB962C8B-B14F-4D97-AF65-F5344CB8AC3E}">
        <p14:creationId xmlns:p14="http://schemas.microsoft.com/office/powerpoint/2010/main" val="173200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63B09B-F0AA-4FDC-B8B5-FEFA54687240}"/>
              </a:ext>
            </a:extLst>
          </p:cNvPr>
          <p:cNvSpPr>
            <a:spLocks noGrp="1"/>
          </p:cNvSpPr>
          <p:nvPr>
            <p:ph type="title"/>
          </p:nvPr>
        </p:nvSpPr>
        <p:spPr>
          <a:xfrm>
            <a:off x="1413545" y="434132"/>
            <a:ext cx="9601200" cy="782273"/>
          </a:xfrm>
        </p:spPr>
        <p:txBody>
          <a:bodyPr/>
          <a:lstStyle/>
          <a:p>
            <a:pPr algn="ctr"/>
            <a:r>
              <a:rPr lang="en-US" dirty="0">
                <a:solidFill>
                  <a:srgbClr val="00B050"/>
                </a:solidFill>
              </a:rPr>
              <a:t>Text classification</a:t>
            </a:r>
            <a:endParaRPr lang="ru-RU" dirty="0"/>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B6201C2C-AADB-4277-8C8A-87485C16674B}"/>
                  </a:ext>
                </a:extLst>
              </p:cNvPr>
              <p:cNvSpPr>
                <a:spLocks noGrp="1"/>
              </p:cNvSpPr>
              <p:nvPr>
                <p:ph idx="1"/>
              </p:nvPr>
            </p:nvSpPr>
            <p:spPr>
              <a:xfrm>
                <a:off x="1295399" y="1638300"/>
                <a:ext cx="10449187" cy="4015880"/>
              </a:xfrm>
            </p:spPr>
            <p:txBody>
              <a:bodyPr/>
              <a:lstStyle/>
              <a:p>
                <a:pPr algn="l"/>
                <a:r>
                  <a:rPr lang="en-US" sz="1800" b="0" i="0" u="none" strike="noStrike" baseline="0" dirty="0">
                    <a:latin typeface="SxdcwpNxvrklCffxdcUtopiaStd-Regular"/>
                  </a:rPr>
                  <a:t>Mathematically, we can define it like this: given some description and attributes </a:t>
                </a:r>
                <a:r>
                  <a:rPr lang="en-US" sz="1800" b="0" i="1" u="none" strike="noStrike" baseline="0" dirty="0">
                    <a:latin typeface="HhjgnyNfgwmrQqcxywUtopiaStd-Italic"/>
                  </a:rPr>
                  <a:t>d </a:t>
                </a:r>
                <a:r>
                  <a:rPr lang="en-US" sz="1800" b="0" i="0" u="none" strike="noStrike" baseline="0" dirty="0">
                    <a:latin typeface="SxdcwpNxvrklCffxdcUtopiaStd-Regular"/>
                  </a:rPr>
                  <a:t>for a document </a:t>
                </a:r>
                <a:r>
                  <a:rPr lang="en-US" sz="1800" b="0" i="1" u="none" strike="noStrike" baseline="0" dirty="0">
                    <a:latin typeface="HhjgnyNfgwmrQqcxywUtopiaStd-Italic"/>
                  </a:rPr>
                  <a:t>D</a:t>
                </a:r>
                <a:r>
                  <a:rPr lang="en-US" sz="1800" b="0" i="0" u="none" strike="noStrike" baseline="0" dirty="0">
                    <a:latin typeface="SxdcwpNxvrklCffxdcUtopiaStd-Regular"/>
                  </a:rPr>
                  <a:t>, where </a:t>
                </a:r>
                <a14:m>
                  <m:oMath xmlns:m="http://schemas.openxmlformats.org/officeDocument/2006/math">
                    <m:r>
                      <a:rPr lang="en-US" sz="1800" b="0" i="1" u="none" strike="noStrike" baseline="0" smtClean="0">
                        <a:latin typeface="Cambria Math" panose="02040503050406030204" pitchFamily="18" charset="0"/>
                      </a:rPr>
                      <m:t>𝑑</m:t>
                    </m:r>
                    <m:r>
                      <a:rPr lang="en-US" sz="1800" b="0" i="1" u="none" strike="noStrike" baseline="0" smtClean="0">
                        <a:latin typeface="Cambria Math" panose="02040503050406030204" pitchFamily="18" charset="0"/>
                        <a:ea typeface="Cambria Math" panose="02040503050406030204" pitchFamily="18" charset="0"/>
                      </a:rPr>
                      <m:t>𝜖</m:t>
                    </m:r>
                    <m:r>
                      <a:rPr lang="en-US" sz="1800" b="0" i="1" u="none" strike="noStrike" baseline="0" smtClean="0">
                        <a:latin typeface="Cambria Math" panose="02040503050406030204" pitchFamily="18" charset="0"/>
                        <a:ea typeface="Cambria Math" panose="02040503050406030204" pitchFamily="18" charset="0"/>
                      </a:rPr>
                      <m:t>𝐷</m:t>
                    </m:r>
                  </m:oMath>
                </a14:m>
                <a:r>
                  <a:rPr lang="en-US" sz="1800" b="0" i="0" u="none" strike="noStrike" baseline="0" dirty="0">
                    <a:latin typeface="SxdcwpNxvrklCffxdcUtopiaStd-Regular"/>
                  </a:rPr>
                  <a:t>, and we have a set of predefined classes or categories, </a:t>
                </a:r>
                <a14:m>
                  <m:oMath xmlns:m="http://schemas.openxmlformats.org/officeDocument/2006/math">
                    <m:r>
                      <a:rPr lang="en-US" sz="1800" b="0" i="1" u="none" strike="noStrike" baseline="0" smtClean="0">
                        <a:latin typeface="Cambria Math" panose="02040503050406030204" pitchFamily="18" charset="0"/>
                      </a:rPr>
                      <m:t>𝐶</m:t>
                    </m:r>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1</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2</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𝑛</m:t>
                        </m:r>
                      </m:sub>
                    </m:sSub>
                    <m:r>
                      <a:rPr lang="en-US" sz="1800" b="0" i="1" u="none" strike="noStrike" baseline="0" smtClean="0">
                        <a:latin typeface="Cambria Math" panose="02040503050406030204" pitchFamily="18" charset="0"/>
                      </a:rPr>
                      <m:t>}</m:t>
                    </m:r>
                  </m:oMath>
                </a14:m>
                <a:endParaRPr lang="en-US" dirty="0"/>
              </a:p>
              <a:p>
                <a:pPr algn="l"/>
                <a:endParaRPr lang="ru-RU" dirty="0"/>
              </a:p>
            </p:txBody>
          </p:sp>
        </mc:Choice>
        <mc:Fallback xmlns="">
          <p:sp>
            <p:nvSpPr>
              <p:cNvPr id="3" name="Объект 2">
                <a:extLst>
                  <a:ext uri="{FF2B5EF4-FFF2-40B4-BE49-F238E27FC236}">
                    <a16:creationId xmlns:a16="http://schemas.microsoft.com/office/drawing/2014/main" id="{B6201C2C-AADB-4277-8C8A-87485C16674B}"/>
                  </a:ext>
                </a:extLst>
              </p:cNvPr>
              <p:cNvSpPr>
                <a:spLocks noGrp="1" noRot="1" noChangeAspect="1" noMove="1" noResize="1" noEditPoints="1" noAdjustHandles="1" noChangeArrowheads="1" noChangeShapeType="1" noTextEdit="1"/>
              </p:cNvSpPr>
              <p:nvPr>
                <p:ph idx="1"/>
              </p:nvPr>
            </p:nvSpPr>
            <p:spPr>
              <a:xfrm>
                <a:off x="1295399" y="1638300"/>
                <a:ext cx="10449187" cy="4015880"/>
              </a:xfrm>
              <a:blipFill>
                <a:blip r:embed="rId2"/>
                <a:stretch>
                  <a:fillRect l="-350" t="-1366"/>
                </a:stretch>
              </a:blipFill>
            </p:spPr>
            <p:txBody>
              <a:bodyPr/>
              <a:lstStyle/>
              <a:p>
                <a:r>
                  <a:rPr lang="ru-RU">
                    <a:noFill/>
                  </a:rPr>
                  <a:t> </a:t>
                </a:r>
              </a:p>
            </p:txBody>
          </p:sp>
        </mc:Fallback>
      </mc:AlternateContent>
      <p:pic>
        <p:nvPicPr>
          <p:cNvPr id="4" name="Рисунок 3">
            <a:extLst>
              <a:ext uri="{FF2B5EF4-FFF2-40B4-BE49-F238E27FC236}">
                <a16:creationId xmlns:a16="http://schemas.microsoft.com/office/drawing/2014/main" id="{5EE1882E-376C-4105-8278-A146A8502C73}"/>
              </a:ext>
            </a:extLst>
          </p:cNvPr>
          <p:cNvPicPr>
            <a:picLocks noChangeAspect="1"/>
          </p:cNvPicPr>
          <p:nvPr/>
        </p:nvPicPr>
        <p:blipFill>
          <a:blip r:embed="rId3"/>
          <a:stretch>
            <a:fillRect/>
          </a:stretch>
        </p:blipFill>
        <p:spPr>
          <a:xfrm>
            <a:off x="2321477" y="2638948"/>
            <a:ext cx="8433858" cy="3510181"/>
          </a:xfrm>
          <a:prstGeom prst="rect">
            <a:avLst/>
          </a:prstGeom>
        </p:spPr>
      </p:pic>
    </p:spTree>
    <p:extLst>
      <p:ext uri="{BB962C8B-B14F-4D97-AF65-F5344CB8AC3E}">
        <p14:creationId xmlns:p14="http://schemas.microsoft.com/office/powerpoint/2010/main" val="2476591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27B807-396C-498C-AFB5-BA9CE2B34E07}"/>
              </a:ext>
            </a:extLst>
          </p:cNvPr>
          <p:cNvSpPr>
            <a:spLocks noGrp="1"/>
          </p:cNvSpPr>
          <p:nvPr>
            <p:ph type="title"/>
          </p:nvPr>
        </p:nvSpPr>
        <p:spPr>
          <a:xfrm>
            <a:off x="1371600" y="434131"/>
            <a:ext cx="9601200" cy="782273"/>
          </a:xfrm>
        </p:spPr>
        <p:txBody>
          <a:bodyPr/>
          <a:lstStyle/>
          <a:p>
            <a:pPr algn="ctr"/>
            <a:r>
              <a:rPr lang="en-US" dirty="0">
                <a:solidFill>
                  <a:srgbClr val="00B050"/>
                </a:solidFill>
              </a:rPr>
              <a:t>Text classification</a:t>
            </a:r>
            <a:endParaRPr lang="ru-RU" dirty="0">
              <a:solidFill>
                <a:srgbClr val="00B050"/>
              </a:solidFill>
            </a:endParaRPr>
          </a:p>
        </p:txBody>
      </p:sp>
      <p:sp>
        <p:nvSpPr>
          <p:cNvPr id="3" name="Объект 2">
            <a:extLst>
              <a:ext uri="{FF2B5EF4-FFF2-40B4-BE49-F238E27FC236}">
                <a16:creationId xmlns:a16="http://schemas.microsoft.com/office/drawing/2014/main" id="{0A372597-48C8-4AE8-BDE4-16CAC148B117}"/>
              </a:ext>
            </a:extLst>
          </p:cNvPr>
          <p:cNvSpPr>
            <a:spLocks noGrp="1"/>
          </p:cNvSpPr>
          <p:nvPr>
            <p:ph idx="1"/>
          </p:nvPr>
        </p:nvSpPr>
        <p:spPr>
          <a:xfrm>
            <a:off x="1371599" y="1638300"/>
            <a:ext cx="9676701" cy="4359828"/>
          </a:xfrm>
        </p:spPr>
        <p:txBody>
          <a:bodyPr>
            <a:normAutofit/>
          </a:bodyPr>
          <a:lstStyle/>
          <a:p>
            <a:pPr marL="0" indent="0" algn="l">
              <a:buNone/>
            </a:pPr>
            <a:r>
              <a:rPr lang="en-US" sz="1800" b="0" i="0" u="none" strike="noStrike" baseline="0" dirty="0">
                <a:latin typeface="SxdcwpNxvrklCffxdcUtopiaStd-Regular"/>
              </a:rPr>
              <a:t>There are various types of text classification:</a:t>
            </a:r>
          </a:p>
          <a:p>
            <a:pPr algn="l"/>
            <a:r>
              <a:rPr lang="en-US" sz="1800" b="0" i="0" u="none" strike="noStrike" baseline="0" dirty="0">
                <a:latin typeface="SxdcwpNxvrklCffxdcUtopiaStd-Regular"/>
              </a:rPr>
              <a:t>Content-based classification</a:t>
            </a:r>
          </a:p>
          <a:p>
            <a:pPr algn="l"/>
            <a:r>
              <a:rPr lang="en-US" sz="1800" b="0" i="0" u="none" strike="noStrike" baseline="0" dirty="0">
                <a:latin typeface="SxdcwpNxvrklCffxdcUtopiaStd-Regular"/>
              </a:rPr>
              <a:t>Request-based classification</a:t>
            </a:r>
          </a:p>
          <a:p>
            <a:pPr marL="0" indent="0" algn="l">
              <a:buNone/>
            </a:pPr>
            <a:r>
              <a:rPr lang="en-US" sz="1800" b="0" i="0" u="none" strike="noStrike" baseline="0" dirty="0">
                <a:latin typeface="SxdcwpNxvrklCffxdcUtopiaStd-Regular"/>
              </a:rPr>
              <a:t>Both types are more like different philosophies or ideals behind approaches to classifying text documents rather than specific technical algorithms or processes. </a:t>
            </a:r>
          </a:p>
          <a:p>
            <a:pPr marL="0" indent="0" algn="l">
              <a:buNone/>
            </a:pPr>
            <a:r>
              <a:rPr lang="en-US" sz="1800" b="0" i="1" u="none" strike="noStrike" baseline="0" dirty="0">
                <a:latin typeface="HhjgnyNfgwmrQqcxywUtopiaStd-Italic"/>
              </a:rPr>
              <a:t>Content-based</a:t>
            </a:r>
            <a:r>
              <a:rPr lang="en-US" sz="1800" i="1" dirty="0">
                <a:latin typeface="HhjgnyNfgwmrQqcxywUtopiaStd-Italic"/>
              </a:rPr>
              <a:t> </a:t>
            </a:r>
            <a:r>
              <a:rPr lang="en-US" sz="1800" b="0" i="1" u="none" strike="noStrike" baseline="0" dirty="0">
                <a:latin typeface="HhjgnyNfgwmrQqcxywUtopiaStd-Italic"/>
              </a:rPr>
              <a:t>classification </a:t>
            </a:r>
            <a:r>
              <a:rPr lang="en-US" sz="1800" b="0" i="0" u="none" strike="noStrike" baseline="0" dirty="0">
                <a:latin typeface="SxdcwpNxvrklCffxdcUtopiaStd-Regular"/>
              </a:rPr>
              <a:t>is the type of text classification where priorities or weights are given to specific subjects or topics in the text content that would help determine the class of the document. A conceptual example would be that a book with more than 30 percent of its content about food preparations can be classified under cooking/recipes. </a:t>
            </a:r>
          </a:p>
          <a:p>
            <a:pPr marL="0" indent="0" algn="l">
              <a:buNone/>
            </a:pPr>
            <a:r>
              <a:rPr lang="en-US" sz="1800" b="0" i="1" u="none" strike="noStrike" baseline="0" dirty="0">
                <a:latin typeface="HhjgnyNfgwmrQqcxywUtopiaStd-Italic"/>
              </a:rPr>
              <a:t>Request-based</a:t>
            </a:r>
            <a:r>
              <a:rPr lang="en-US" sz="1800" i="1" dirty="0">
                <a:latin typeface="HhjgnyNfgwmrQqcxywUtopiaStd-Italic"/>
              </a:rPr>
              <a:t> </a:t>
            </a:r>
            <a:r>
              <a:rPr lang="en-US" sz="1800" b="0" i="1" u="none" strike="noStrike" baseline="0" dirty="0">
                <a:latin typeface="HhjgnyNfgwmrQqcxywUtopiaStd-Italic"/>
              </a:rPr>
              <a:t>classification </a:t>
            </a:r>
            <a:r>
              <a:rPr lang="en-US" sz="1800" b="0" i="0" u="none" strike="noStrike" baseline="0" dirty="0">
                <a:latin typeface="SxdcwpNxvrklCffxdcUtopiaStd-Regular"/>
              </a:rPr>
              <a:t>is influenced by user requests and is targeted towards specific user groups and audiences.</a:t>
            </a:r>
            <a:endParaRPr lang="en-US" sz="1800" dirty="0">
              <a:latin typeface="SxdcwpNxvrklCffxdcUtopiaStd-Regular"/>
            </a:endParaRPr>
          </a:p>
        </p:txBody>
      </p:sp>
    </p:spTree>
    <p:extLst>
      <p:ext uri="{BB962C8B-B14F-4D97-AF65-F5344CB8AC3E}">
        <p14:creationId xmlns:p14="http://schemas.microsoft.com/office/powerpoint/2010/main" val="3355068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545007-13ED-4697-A923-9E6BB627BAD9}"/>
              </a:ext>
            </a:extLst>
          </p:cNvPr>
          <p:cNvSpPr>
            <a:spLocks noGrp="1"/>
          </p:cNvSpPr>
          <p:nvPr>
            <p:ph type="title"/>
          </p:nvPr>
        </p:nvSpPr>
        <p:spPr>
          <a:xfrm>
            <a:off x="1371600" y="543187"/>
            <a:ext cx="9601200" cy="631272"/>
          </a:xfrm>
        </p:spPr>
        <p:txBody>
          <a:bodyPr>
            <a:normAutofit fontScale="90000"/>
          </a:bodyPr>
          <a:lstStyle/>
          <a:p>
            <a:pPr algn="ctr"/>
            <a:r>
              <a:rPr lang="en-US" b="0" i="0" u="none" strike="noStrike" baseline="0" dirty="0">
                <a:solidFill>
                  <a:srgbClr val="00B050"/>
                </a:solidFill>
                <a:latin typeface="SdwpxyVbwfjwGhcjdpHelveticaNeue-MediumCond"/>
              </a:rPr>
              <a:t>Automated Text Classification</a:t>
            </a:r>
            <a:endParaRPr lang="ru-RU" dirty="0">
              <a:solidFill>
                <a:srgbClr val="00B050"/>
              </a:solidFill>
            </a:endParaRPr>
          </a:p>
        </p:txBody>
      </p:sp>
      <p:sp>
        <p:nvSpPr>
          <p:cNvPr id="3" name="Объект 2">
            <a:extLst>
              <a:ext uri="{FF2B5EF4-FFF2-40B4-BE49-F238E27FC236}">
                <a16:creationId xmlns:a16="http://schemas.microsoft.com/office/drawing/2014/main" id="{8BA4B3C4-D43D-41BC-B117-D42E9B28924B}"/>
              </a:ext>
            </a:extLst>
          </p:cNvPr>
          <p:cNvSpPr>
            <a:spLocks noGrp="1"/>
          </p:cNvSpPr>
          <p:nvPr>
            <p:ph idx="1"/>
          </p:nvPr>
        </p:nvSpPr>
        <p:spPr>
          <a:xfrm>
            <a:off x="1371600" y="1824604"/>
            <a:ext cx="9601200" cy="4324525"/>
          </a:xfrm>
        </p:spPr>
        <p:txBody>
          <a:bodyPr/>
          <a:lstStyle/>
          <a:p>
            <a:pPr algn="l"/>
            <a:r>
              <a:rPr lang="en-US" sz="1800" b="0" i="0" u="none" strike="noStrike" baseline="0" dirty="0">
                <a:latin typeface="SxdcwpNxvrklCffxdcUtopiaStd-Regular"/>
              </a:rPr>
              <a:t>We now have an idea of the definition and scope of text classification. </a:t>
            </a:r>
          </a:p>
          <a:p>
            <a:pPr algn="l"/>
            <a:r>
              <a:rPr lang="en-US" sz="1800" b="0" i="0" u="none" strike="noStrike" baseline="0" dirty="0">
                <a:latin typeface="SxdcwpNxvrklCffxdcUtopiaStd-Regular"/>
              </a:rPr>
              <a:t>We have also formally defined text classification both conceptually and mathematically, where we talked about a “text classification system” being able to classify text documents to their respective categories or classes. </a:t>
            </a:r>
          </a:p>
          <a:p>
            <a:pPr algn="l"/>
            <a:r>
              <a:rPr lang="en-US" sz="1800" b="0" i="0" u="none" strike="noStrike" baseline="0" dirty="0">
                <a:latin typeface="SxdcwpNxvrklCffxdcUtopiaStd-Regular"/>
              </a:rPr>
              <a:t>Consider several humans doing the task of going through each document and classifying it. They would then be a part of the text classification system we are talking about. However, that would not scale very well once there were millions of text documents to be classified quickly. </a:t>
            </a:r>
          </a:p>
          <a:p>
            <a:pPr algn="l"/>
            <a:r>
              <a:rPr lang="en-US" sz="1800" b="0" i="0" u="none" strike="noStrike" baseline="0" dirty="0">
                <a:latin typeface="SxdcwpNxvrklCffxdcUtopiaStd-Regular"/>
              </a:rPr>
              <a:t>To make the process more efficient and faster, we can consider automating the task of text classification, which brings us to </a:t>
            </a:r>
            <a:r>
              <a:rPr lang="en-US" sz="1800" b="0" i="1" u="none" strike="noStrike" baseline="0" dirty="0">
                <a:latin typeface="HhjgnyNfgwmrQqcxywUtopiaStd-Italic"/>
              </a:rPr>
              <a:t>automated text classification</a:t>
            </a:r>
            <a:r>
              <a:rPr lang="en-US" sz="1800" b="0" i="0" u="none" strike="noStrike" baseline="0" dirty="0">
                <a:latin typeface="SxdcwpNxvrklCffxdcUtopiaStd-Regular"/>
              </a:rPr>
              <a:t>.</a:t>
            </a:r>
            <a:endParaRPr lang="ru-RU" dirty="0"/>
          </a:p>
        </p:txBody>
      </p:sp>
    </p:spTree>
    <p:extLst>
      <p:ext uri="{BB962C8B-B14F-4D97-AF65-F5344CB8AC3E}">
        <p14:creationId xmlns:p14="http://schemas.microsoft.com/office/powerpoint/2010/main" val="451733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BA6FE0-515E-4B45-86AC-3346553D3E92}"/>
              </a:ext>
            </a:extLst>
          </p:cNvPr>
          <p:cNvSpPr>
            <a:spLocks noGrp="1"/>
          </p:cNvSpPr>
          <p:nvPr>
            <p:ph type="title"/>
          </p:nvPr>
        </p:nvSpPr>
        <p:spPr>
          <a:xfrm>
            <a:off x="1371599" y="448462"/>
            <a:ext cx="9601200" cy="664828"/>
          </a:xfrm>
        </p:spPr>
        <p:txBody>
          <a:bodyPr>
            <a:normAutofit fontScale="90000"/>
          </a:bodyPr>
          <a:lstStyle/>
          <a:p>
            <a:pPr algn="ctr"/>
            <a:r>
              <a:rPr lang="en-US" dirty="0">
                <a:solidFill>
                  <a:srgbClr val="00B050"/>
                </a:solidFill>
              </a:rPr>
              <a:t>ML techniques</a:t>
            </a:r>
            <a:endParaRPr lang="ru-RU" dirty="0">
              <a:solidFill>
                <a:srgbClr val="00B050"/>
              </a:solidFill>
            </a:endParaRPr>
          </a:p>
        </p:txBody>
      </p:sp>
      <p:sp>
        <p:nvSpPr>
          <p:cNvPr id="3" name="Объект 2">
            <a:extLst>
              <a:ext uri="{FF2B5EF4-FFF2-40B4-BE49-F238E27FC236}">
                <a16:creationId xmlns:a16="http://schemas.microsoft.com/office/drawing/2014/main" id="{8D145279-7996-42C2-850A-D6F97DC87DA8}"/>
              </a:ext>
            </a:extLst>
          </p:cNvPr>
          <p:cNvSpPr>
            <a:spLocks noGrp="1"/>
          </p:cNvSpPr>
          <p:nvPr>
            <p:ph idx="1"/>
          </p:nvPr>
        </p:nvSpPr>
        <p:spPr>
          <a:xfrm>
            <a:off x="1371599" y="1648436"/>
            <a:ext cx="9945149" cy="4500694"/>
          </a:xfrm>
        </p:spPr>
        <p:txBody>
          <a:bodyPr>
            <a:normAutofit lnSpcReduction="10000"/>
          </a:bodyPr>
          <a:lstStyle/>
          <a:p>
            <a:pPr marL="0" indent="0" algn="l">
              <a:buNone/>
            </a:pPr>
            <a:r>
              <a:rPr lang="en-US" sz="1800" b="0" i="0" u="none" strike="noStrike" baseline="0" dirty="0">
                <a:latin typeface="SxdcwpNxvrklCffxdcUtopiaStd-Regular"/>
              </a:rPr>
              <a:t>To automate text classification, we can make use of several ML techniques and concepts. </a:t>
            </a:r>
          </a:p>
          <a:p>
            <a:pPr marL="0" indent="0" algn="l">
              <a:buNone/>
            </a:pPr>
            <a:r>
              <a:rPr lang="en-US" sz="1800" b="0" i="0" u="none" strike="noStrike" baseline="0" dirty="0">
                <a:latin typeface="SxdcwpNxvrklCffxdcUtopiaStd-Regular"/>
              </a:rPr>
              <a:t>There are mainly two types of ML techniques that are relevant to solving this problem:</a:t>
            </a:r>
          </a:p>
          <a:p>
            <a:pPr algn="l"/>
            <a:r>
              <a:rPr lang="en-US" sz="1800" b="0" i="0" u="none" strike="noStrike" baseline="0" dirty="0">
                <a:latin typeface="SxdcwpNxvrklCffxdcUtopiaStd-Regular"/>
              </a:rPr>
              <a:t>Supervised machine learning</a:t>
            </a:r>
          </a:p>
          <a:p>
            <a:pPr algn="l"/>
            <a:r>
              <a:rPr lang="en-US" sz="1800" b="0" i="0" u="none" strike="noStrike" baseline="0" dirty="0">
                <a:latin typeface="SxdcwpNxvrklCffxdcUtopiaStd-Regular"/>
              </a:rPr>
              <a:t>Unsupervised machine learning</a:t>
            </a:r>
          </a:p>
          <a:p>
            <a:pPr marL="0" indent="0" algn="l">
              <a:buNone/>
            </a:pPr>
            <a:r>
              <a:rPr lang="en-US" sz="1800" b="0" i="1" u="none" strike="noStrike" baseline="0" dirty="0">
                <a:latin typeface="HhjgnyNfgwmrQqcxywUtopiaStd-Italic"/>
              </a:rPr>
              <a:t>Unsupervised learning </a:t>
            </a:r>
            <a:r>
              <a:rPr lang="en-US" sz="1800" b="0" i="0" u="none" strike="noStrike" baseline="0" dirty="0">
                <a:latin typeface="SxdcwpNxvrklCffxdcUtopiaStd-Regular"/>
              </a:rPr>
              <a:t>refers to specific ML techniques or algorithms that do not require any pre-labelled training data samples to build a model. We usually have a</a:t>
            </a:r>
          </a:p>
          <a:p>
            <a:pPr marL="0" indent="0" algn="l">
              <a:buNone/>
            </a:pPr>
            <a:r>
              <a:rPr lang="en-US" sz="1800" b="0" i="0" u="none" strike="noStrike" baseline="0" dirty="0">
                <a:latin typeface="SxdcwpNxvrklCffxdcUtopiaStd-Regular"/>
              </a:rPr>
              <a:t>collection of data points, which could be text or numeric, depending on the problem we are trying to solve. We extract features from each of the data points using a process known as </a:t>
            </a:r>
            <a:r>
              <a:rPr lang="en-US" sz="1800" b="0" i="1" u="none" strike="noStrike" baseline="0" dirty="0">
                <a:latin typeface="HhjgnyNfgwmrQqcxywUtopiaStd-Italic"/>
              </a:rPr>
              <a:t>feature extraction </a:t>
            </a:r>
            <a:r>
              <a:rPr lang="en-US" sz="1800" b="0" i="0" u="none" strike="noStrike" baseline="0" dirty="0">
                <a:latin typeface="SxdcwpNxvrklCffxdcUtopiaStd-Regular"/>
              </a:rPr>
              <a:t>and then feed the feature set for each data point into our algorithm.</a:t>
            </a:r>
          </a:p>
          <a:p>
            <a:pPr marL="0" indent="0" algn="l">
              <a:buNone/>
            </a:pPr>
            <a:r>
              <a:rPr lang="en-US" sz="1800" b="0" i="0" u="none" strike="noStrike" baseline="0" dirty="0">
                <a:latin typeface="SxdcwpNxvrklCffxdcUtopiaStd-Regular"/>
              </a:rPr>
              <a:t>We are trying to extract meaningful patterns from the data, such as trying to group together similar data points using techniques like clustering or summarizing documents based on topic models. This is extremely useful in text document categorization and is also called document clustering, where we cluster documents into groups purely based on their features, similarity, and attributes, without training any model on previously labelled data. </a:t>
            </a:r>
            <a:endParaRPr lang="en-US" sz="1800" dirty="0">
              <a:latin typeface="SxdcwpNxvrklCffxdcUtopiaStd-Regular"/>
            </a:endParaRPr>
          </a:p>
        </p:txBody>
      </p:sp>
    </p:spTree>
    <p:extLst>
      <p:ext uri="{BB962C8B-B14F-4D97-AF65-F5344CB8AC3E}">
        <p14:creationId xmlns:p14="http://schemas.microsoft.com/office/powerpoint/2010/main" val="1590557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BD7F86-AFBB-48E0-A2F9-84C5760E639D}"/>
              </a:ext>
            </a:extLst>
          </p:cNvPr>
          <p:cNvSpPr>
            <a:spLocks noGrp="1"/>
          </p:cNvSpPr>
          <p:nvPr>
            <p:ph type="title"/>
          </p:nvPr>
        </p:nvSpPr>
        <p:spPr>
          <a:xfrm>
            <a:off x="1371600" y="574296"/>
            <a:ext cx="9601200" cy="832607"/>
          </a:xfrm>
        </p:spPr>
        <p:txBody>
          <a:bodyPr/>
          <a:lstStyle/>
          <a:p>
            <a:pPr algn="ctr"/>
            <a:r>
              <a:rPr lang="en-US" dirty="0">
                <a:solidFill>
                  <a:srgbClr val="00B050"/>
                </a:solidFill>
              </a:rPr>
              <a:t>ML techniques</a:t>
            </a:r>
            <a:endParaRPr lang="ru-RU" dirty="0">
              <a:solidFill>
                <a:srgbClr val="00B050"/>
              </a:solidFill>
            </a:endParaRPr>
          </a:p>
        </p:txBody>
      </p:sp>
      <p:sp>
        <p:nvSpPr>
          <p:cNvPr id="3" name="Объект 2">
            <a:extLst>
              <a:ext uri="{FF2B5EF4-FFF2-40B4-BE49-F238E27FC236}">
                <a16:creationId xmlns:a16="http://schemas.microsoft.com/office/drawing/2014/main" id="{626A336D-2739-404D-8FAB-EE9B9E71F8BE}"/>
              </a:ext>
            </a:extLst>
          </p:cNvPr>
          <p:cNvSpPr>
            <a:spLocks noGrp="1"/>
          </p:cNvSpPr>
          <p:nvPr>
            <p:ph idx="1"/>
          </p:nvPr>
        </p:nvSpPr>
        <p:spPr>
          <a:xfrm>
            <a:off x="1371600" y="1849772"/>
            <a:ext cx="9601200" cy="3581400"/>
          </a:xfrm>
        </p:spPr>
        <p:txBody>
          <a:bodyPr/>
          <a:lstStyle/>
          <a:p>
            <a:pPr algn="l"/>
            <a:r>
              <a:rPr lang="en-US" sz="1800" b="0" i="1" u="none" strike="noStrike" baseline="0" dirty="0">
                <a:latin typeface="HhjgnyNfgwmrQqcxywUtopiaStd-Italic"/>
              </a:rPr>
              <a:t>Supervised learning </a:t>
            </a:r>
            <a:r>
              <a:rPr lang="en-US" sz="1800" b="0" i="0" u="none" strike="noStrike" baseline="0" dirty="0">
                <a:latin typeface="SxdcwpNxvrklCffxdcUtopiaStd-Regular"/>
              </a:rPr>
              <a:t>refers to specific ML techniques or algorithms that are trained on pre-labelled data samples known as </a:t>
            </a:r>
            <a:r>
              <a:rPr lang="en-US" sz="1800" b="0" i="1" u="none" strike="noStrike" baseline="0" dirty="0">
                <a:latin typeface="HhjgnyNfgwmrQqcxywUtopiaStd-Italic"/>
              </a:rPr>
              <a:t>training data</a:t>
            </a:r>
            <a:r>
              <a:rPr lang="en-US" sz="1800" b="0" i="0" u="none" strike="noStrike" baseline="0" dirty="0">
                <a:latin typeface="SxdcwpNxvrklCffxdcUtopiaStd-Regular"/>
              </a:rPr>
              <a:t>. </a:t>
            </a:r>
          </a:p>
          <a:p>
            <a:pPr algn="l"/>
            <a:r>
              <a:rPr lang="en-US" sz="1800" b="0" i="0" u="none" strike="noStrike" baseline="0" dirty="0">
                <a:latin typeface="SxdcwpNxvrklCffxdcUtopiaStd-Regular"/>
              </a:rPr>
              <a:t>Features or attributes are extracted from this data using feature extraction, and for each data point we will have its own feature set and corresponding class/label. </a:t>
            </a:r>
          </a:p>
          <a:p>
            <a:pPr algn="l"/>
            <a:r>
              <a:rPr lang="en-US" sz="1800" b="0" i="0" u="none" strike="noStrike" baseline="0" dirty="0">
                <a:latin typeface="SxdcwpNxvrklCffxdcUtopiaStd-Regular"/>
              </a:rPr>
              <a:t>The algorithm learns various patterns for each type of class from the training data. Once this process is complete, we have a </a:t>
            </a:r>
            <a:r>
              <a:rPr lang="en-US" sz="1800" b="0" i="1" u="none" strike="noStrike" baseline="0" dirty="0">
                <a:latin typeface="HhjgnyNfgwmrQqcxywUtopiaStd-Italic"/>
              </a:rPr>
              <a:t>trained model</a:t>
            </a:r>
            <a:r>
              <a:rPr lang="en-US" sz="1800" b="0" i="0" u="none" strike="noStrike" baseline="0" dirty="0">
                <a:latin typeface="SxdcwpNxvrklCffxdcUtopiaStd-Regular"/>
              </a:rPr>
              <a:t>. </a:t>
            </a:r>
          </a:p>
          <a:p>
            <a:pPr algn="l"/>
            <a:r>
              <a:rPr lang="en-US" sz="1800" b="0" i="0" u="none" strike="noStrike" baseline="0" dirty="0">
                <a:latin typeface="SxdcwpNxvrklCffxdcUtopiaStd-Regular"/>
              </a:rPr>
              <a:t>This model can then be used to predict the class for future test data samples once we feed their features to the model. Thus the machine has actually learned, based on previous training data samples, how to predict the class for new unseen data samples.</a:t>
            </a:r>
            <a:endParaRPr lang="ru-RU" dirty="0"/>
          </a:p>
        </p:txBody>
      </p:sp>
    </p:spTree>
    <p:extLst>
      <p:ext uri="{BB962C8B-B14F-4D97-AF65-F5344CB8AC3E}">
        <p14:creationId xmlns:p14="http://schemas.microsoft.com/office/powerpoint/2010/main" val="773342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2AA648-797B-4B84-A68E-25E6DA2F4210}"/>
              </a:ext>
            </a:extLst>
          </p:cNvPr>
          <p:cNvSpPr>
            <a:spLocks noGrp="1"/>
          </p:cNvSpPr>
          <p:nvPr>
            <p:ph type="title"/>
          </p:nvPr>
        </p:nvSpPr>
        <p:spPr>
          <a:xfrm>
            <a:off x="1371600" y="578491"/>
            <a:ext cx="9601200" cy="824218"/>
          </a:xfrm>
        </p:spPr>
        <p:txBody>
          <a:bodyPr/>
          <a:lstStyle/>
          <a:p>
            <a:pPr algn="ctr"/>
            <a:r>
              <a:rPr lang="en-US" dirty="0">
                <a:solidFill>
                  <a:srgbClr val="00B050"/>
                </a:solidFill>
              </a:rPr>
              <a:t>ML text classification</a:t>
            </a:r>
            <a:endParaRPr lang="ru-RU" dirty="0">
              <a:solidFill>
                <a:srgbClr val="00B050"/>
              </a:solidFill>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F02E49C0-CFE0-4819-973C-97DE278FD062}"/>
                  </a:ext>
                </a:extLst>
              </p:cNvPr>
              <p:cNvSpPr>
                <a:spLocks noGrp="1"/>
              </p:cNvSpPr>
              <p:nvPr>
                <p:ph idx="1"/>
              </p:nvPr>
            </p:nvSpPr>
            <p:spPr>
              <a:xfrm>
                <a:off x="1295400" y="1715548"/>
                <a:ext cx="9962626" cy="4190301"/>
              </a:xfrm>
            </p:spPr>
            <p:txBody>
              <a:bodyPr>
                <a:normAutofit/>
              </a:bodyPr>
              <a:lstStyle/>
              <a:p>
                <a:pPr algn="l"/>
                <a:r>
                  <a:rPr lang="en-US" sz="1800" b="0" i="0" u="none" strike="noStrike" baseline="0" dirty="0">
                    <a:latin typeface="SxdcwpNxvrklCffxdcUtopiaStd-Regular"/>
                  </a:rPr>
                  <a:t>We have a training set of documents labelled with their corresponding class or category. </a:t>
                </a:r>
              </a:p>
              <a:p>
                <a:pPr algn="l"/>
                <a:r>
                  <a:rPr lang="en-US" sz="1800" b="0" i="0" u="none" strike="noStrike" baseline="0" dirty="0">
                    <a:latin typeface="SxdcwpNxvrklCffxdcUtopiaStd-Regular"/>
                  </a:rPr>
                  <a:t>This can be represented by </a:t>
                </a:r>
                <a:r>
                  <a:rPr lang="en-US" sz="1800" b="0" i="1" u="none" strike="noStrike" baseline="0" dirty="0">
                    <a:latin typeface="HhjgnyNfgwmrQqcxywUtopiaStd-Italic"/>
                  </a:rPr>
                  <a:t>TS</a:t>
                </a:r>
                <a:r>
                  <a:rPr lang="en-US" sz="1800" b="0" i="0" u="none" strike="noStrike" baseline="0" dirty="0">
                    <a:latin typeface="SxdcwpNxvrklCffxdcUtopiaStd-Regular"/>
                  </a:rPr>
                  <a:t>, which is a set of paired documents and labels, </a:t>
                </a:r>
                <a14:m>
                  <m:oMath xmlns:m="http://schemas.openxmlformats.org/officeDocument/2006/math">
                    <m:r>
                      <a:rPr lang="en-US" sz="1800" b="0" i="1" u="none" strike="noStrike" baseline="0" smtClean="0">
                        <a:latin typeface="Cambria Math" panose="02040503050406030204" pitchFamily="18" charset="0"/>
                      </a:rPr>
                      <m:t>𝑇𝑆</m:t>
                    </m:r>
                    <m:r>
                      <a:rPr lang="en-US" sz="1800" b="0" i="1" u="none" strike="noStrike" baseline="0" smtClean="0">
                        <a:latin typeface="Cambria Math" panose="02040503050406030204" pitchFamily="18" charset="0"/>
                      </a:rPr>
                      <m:t>=</m:t>
                    </m:r>
                    <m:d>
                      <m:dPr>
                        <m:begChr m:val="{"/>
                        <m:endChr m:val="}"/>
                        <m:ctrlPr>
                          <a:rPr lang="en-US" sz="1800" b="0" i="1" u="none" strike="noStrike" baseline="0" smtClean="0">
                            <a:latin typeface="Cambria Math" panose="02040503050406030204" pitchFamily="18" charset="0"/>
                          </a:rPr>
                        </m:ctrlPr>
                      </m:dPr>
                      <m:e>
                        <m:d>
                          <m:dPr>
                            <m:ctrlPr>
                              <a:rPr lang="en-US" sz="1800" b="0" i="1" u="none" strike="noStrike" baseline="0" smtClean="0">
                                <a:latin typeface="Cambria Math" panose="02040503050406030204" pitchFamily="18" charset="0"/>
                              </a:rPr>
                            </m:ctrlPr>
                          </m:dPr>
                          <m:e>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𝑑</m:t>
                                </m:r>
                              </m:e>
                              <m:sub>
                                <m:r>
                                  <a:rPr lang="en-US" sz="1800" b="0" i="1" u="none" strike="noStrike" baseline="0" smtClean="0">
                                    <a:latin typeface="Cambria Math" panose="02040503050406030204" pitchFamily="18" charset="0"/>
                                  </a:rPr>
                                  <m:t>1</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1</m:t>
                                </m:r>
                              </m:sub>
                            </m:sSub>
                          </m:e>
                        </m:d>
                        <m:r>
                          <a:rPr lang="en-US" sz="1800" b="0" i="1" u="none" strike="noStrike" baseline="0" smtClean="0">
                            <a:latin typeface="Cambria Math" panose="02040503050406030204" pitchFamily="18" charset="0"/>
                          </a:rPr>
                          <m:t>,</m:t>
                        </m:r>
                        <m:d>
                          <m:dPr>
                            <m:ctrlPr>
                              <a:rPr lang="en-US" sz="1800" b="0" i="1" u="none" strike="noStrike" baseline="0" smtClean="0">
                                <a:latin typeface="Cambria Math" panose="02040503050406030204" pitchFamily="18" charset="0"/>
                              </a:rPr>
                            </m:ctrlPr>
                          </m:dPr>
                          <m:e>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𝑑</m:t>
                                </m:r>
                              </m:e>
                              <m:sub>
                                <m:r>
                                  <a:rPr lang="en-US" sz="1800" b="0" i="1" u="none" strike="noStrike" baseline="0" smtClean="0">
                                    <a:latin typeface="Cambria Math" panose="02040503050406030204" pitchFamily="18" charset="0"/>
                                  </a:rPr>
                                  <m:t>2</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2</m:t>
                                </m:r>
                              </m:sub>
                            </m:sSub>
                          </m:e>
                        </m:d>
                        <m:r>
                          <a:rPr lang="en-US" sz="1800" b="0" i="1" u="none" strike="noStrike" baseline="0" smtClean="0">
                            <a:latin typeface="Cambria Math" panose="02040503050406030204" pitchFamily="18" charset="0"/>
                          </a:rPr>
                          <m:t>,…,</m:t>
                        </m:r>
                        <m:d>
                          <m:dPr>
                            <m:ctrlPr>
                              <a:rPr lang="en-US" sz="1800" b="0" i="1" u="none" strike="noStrike" baseline="0" smtClean="0">
                                <a:latin typeface="Cambria Math" panose="02040503050406030204" pitchFamily="18" charset="0"/>
                              </a:rPr>
                            </m:ctrlPr>
                          </m:dPr>
                          <m:e>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𝑑</m:t>
                                </m:r>
                              </m:e>
                              <m:sub>
                                <m:r>
                                  <a:rPr lang="en-US" sz="1800" b="0" i="1" u="none" strike="noStrike" baseline="0" smtClean="0">
                                    <a:latin typeface="Cambria Math" panose="02040503050406030204" pitchFamily="18" charset="0"/>
                                  </a:rPr>
                                  <m:t>𝑛</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𝑛</m:t>
                                </m:r>
                              </m:sub>
                            </m:sSub>
                          </m:e>
                        </m:d>
                      </m:e>
                    </m:d>
                  </m:oMath>
                </a14:m>
                <a:r>
                  <a:rPr lang="en-US" sz="1800" b="0" i="0" u="none" strike="noStrike" baseline="0" dirty="0">
                    <a:latin typeface="SxdcwpNxvrklCffxdcUtopiaStd-Regular"/>
                  </a:rPr>
                  <a:t>, where </a:t>
                </a:r>
                <a14:m>
                  <m:oMath xmlns:m="http://schemas.openxmlformats.org/officeDocument/2006/math">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𝑑</m:t>
                        </m:r>
                      </m:e>
                      <m:sub>
                        <m:r>
                          <a:rPr lang="en-US" sz="1800" b="0" i="1" u="none" strike="noStrike" baseline="0" smtClean="0">
                            <a:latin typeface="Cambria Math" panose="02040503050406030204" pitchFamily="18" charset="0"/>
                          </a:rPr>
                          <m:t>1</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𝑑</m:t>
                        </m:r>
                      </m:e>
                      <m:sub>
                        <m:r>
                          <a:rPr lang="en-US" sz="1800" b="0" i="1" u="none" strike="noStrike" baseline="0" smtClean="0">
                            <a:latin typeface="Cambria Math" panose="02040503050406030204" pitchFamily="18" charset="0"/>
                          </a:rPr>
                          <m:t>2</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𝑑</m:t>
                        </m:r>
                      </m:e>
                      <m:sub>
                        <m:r>
                          <a:rPr lang="en-US" sz="1800" b="0" i="1" u="none" strike="noStrike" baseline="0" smtClean="0">
                            <a:latin typeface="Cambria Math" panose="02040503050406030204" pitchFamily="18" charset="0"/>
                          </a:rPr>
                          <m:t>𝑛</m:t>
                        </m:r>
                      </m:sub>
                    </m:sSub>
                  </m:oMath>
                </a14:m>
                <a:r>
                  <a:rPr lang="en-US" sz="1800" b="0" i="0" u="none" strike="noStrike" baseline="0" dirty="0">
                    <a:latin typeface="SxdcwpNxvrklCffxdcUtopiaStd-Regular"/>
                  </a:rPr>
                  <a:t> is the list of text documents, and their corresponding labels are </a:t>
                </a:r>
                <a14:m>
                  <m:oMath xmlns:m="http://schemas.openxmlformats.org/officeDocument/2006/math">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1</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2</m:t>
                        </m:r>
                      </m:sub>
                    </m:sSub>
                    <m:r>
                      <a:rPr lang="en-US" sz="1800" b="0" i="1" u="none" strike="noStrike" baseline="0" smtClean="0">
                        <a:latin typeface="Cambria Math" panose="02040503050406030204" pitchFamily="18" charset="0"/>
                      </a:rPr>
                      <m:t>,…,</m:t>
                    </m:r>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𝑛</m:t>
                        </m:r>
                      </m:sub>
                    </m:sSub>
                  </m:oMath>
                </a14:m>
                <a:r>
                  <a:rPr lang="en-US" sz="1800" b="0" i="0" u="none" strike="noStrike" baseline="0" dirty="0">
                    <a:latin typeface="LsmdxxDltmhmBcmglnSymbolMT"/>
                  </a:rPr>
                  <a:t>, </a:t>
                </a:r>
                <a:r>
                  <a:rPr lang="en-US" sz="1800" b="0" i="0" u="none" strike="noStrike" baseline="0" dirty="0">
                    <a:latin typeface="SxdcwpNxvrklCffxdcUtopiaStd-Regular"/>
                  </a:rPr>
                  <a:t>where </a:t>
                </a:r>
                <a14:m>
                  <m:oMath xmlns:m="http://schemas.openxmlformats.org/officeDocument/2006/math">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𝑥</m:t>
                        </m:r>
                      </m:sub>
                    </m:sSub>
                  </m:oMath>
                </a14:m>
                <a:r>
                  <a:rPr lang="en-US" sz="1800" b="0" i="0" u="none" strike="noStrike" baseline="0" dirty="0">
                    <a:latin typeface="SxdcwpNxvrklCffxdcUtopiaStd-Regular"/>
                  </a:rPr>
                  <a:t> denotes the class label for document </a:t>
                </a:r>
                <a:r>
                  <a:rPr lang="en-US" sz="1800" b="0" i="1" u="none" strike="noStrike" baseline="0" dirty="0">
                    <a:latin typeface="HhjgnyNfgwmrQqcxywUtopiaStd-Italic"/>
                  </a:rPr>
                  <a:t>x </a:t>
                </a:r>
                <a:r>
                  <a:rPr lang="en-US" sz="1800" b="0" i="0" u="none" strike="noStrike" baseline="0" dirty="0">
                    <a:latin typeface="SxdcwpNxvrklCffxdcUtopiaStd-Regular"/>
                  </a:rPr>
                  <a:t>and </a:t>
                </a:r>
                <a:r>
                  <a:rPr lang="en-US" sz="1800" b="0" i="1" u="none" strike="noStrike" baseline="0" dirty="0">
                    <a:latin typeface="HhjgnyNfgwmrQqcxywUtopiaStd-Italic"/>
                  </a:rPr>
                  <a:t>C </a:t>
                </a:r>
                <a:r>
                  <a:rPr lang="en-US" sz="1800" b="0" i="0" u="none" strike="noStrike" baseline="0" dirty="0">
                    <a:latin typeface="SxdcwpNxvrklCffxdcUtopiaStd-Regular"/>
                  </a:rPr>
                  <a:t>denotes the set of all possible distinct classes, any of which can be the class or classes for each document. </a:t>
                </a:r>
              </a:p>
              <a:p>
                <a:pPr algn="l"/>
                <a:r>
                  <a:rPr lang="en-US" sz="1800" b="0" i="0" u="none" strike="noStrike" baseline="0" dirty="0">
                    <a:latin typeface="SxdcwpNxvrklCffxdcUtopiaStd-Regular"/>
                  </a:rPr>
                  <a:t>Assuming we have our training set, we can define a supervised learning algorithm </a:t>
                </a:r>
                <a:r>
                  <a:rPr lang="en-US" sz="1800" b="0" i="1" u="none" strike="noStrike" baseline="0" dirty="0">
                    <a:latin typeface="HhjgnyNfgwmrQqcxywUtopiaStd-Italic"/>
                  </a:rPr>
                  <a:t>F </a:t>
                </a:r>
                <a:r>
                  <a:rPr lang="en-US" sz="1800" b="0" i="0" u="none" strike="noStrike" baseline="0" dirty="0">
                    <a:latin typeface="SxdcwpNxvrklCffxdcUtopiaStd-Regular"/>
                  </a:rPr>
                  <a:t>such that when it is trained on our training dataset </a:t>
                </a:r>
                <a:r>
                  <a:rPr lang="en-US" sz="1800" b="0" i="1" u="none" strike="noStrike" baseline="0" dirty="0">
                    <a:latin typeface="HhjgnyNfgwmrQqcxywUtopiaStd-Italic"/>
                  </a:rPr>
                  <a:t>TS</a:t>
                </a:r>
                <a:r>
                  <a:rPr lang="en-US" sz="1800" b="0" i="0" u="none" strike="noStrike" baseline="0" dirty="0">
                    <a:latin typeface="SxdcwpNxvrklCffxdcUtopiaStd-Regular"/>
                  </a:rPr>
                  <a:t>, we build a classification model or classifier </a:t>
                </a:r>
                <a:r>
                  <a:rPr lang="en-US" sz="1800" b="0" i="0" u="none" strike="noStrike" baseline="0" dirty="0">
                    <a:latin typeface="BpyynmDflgkkBpmqvfSTIXGeneral-Regular"/>
                  </a:rPr>
                  <a:t>γ </a:t>
                </a:r>
                <a:r>
                  <a:rPr lang="en-US" sz="1800" b="0" i="0" u="none" strike="noStrike" baseline="0" dirty="0">
                    <a:latin typeface="SxdcwpNxvrklCffxdcUtopiaStd-Regular"/>
                  </a:rPr>
                  <a:t>such that we can say that </a:t>
                </a:r>
                <a:r>
                  <a:rPr lang="en-US" sz="1800" b="0" i="1" u="none" strike="noStrike" baseline="0" dirty="0">
                    <a:latin typeface="FgdmtlNssbmfXtgppkUtopiaStd-Italic"/>
                  </a:rPr>
                  <a:t>F </a:t>
                </a:r>
                <a:r>
                  <a:rPr lang="en-US" sz="1800" b="0" i="0" u="none" strike="noStrike" baseline="0" dirty="0">
                    <a:latin typeface="RqktxxHwrlrqQvvfvkSymbolMT"/>
                  </a:rPr>
                  <a:t>(</a:t>
                </a:r>
                <a:r>
                  <a:rPr lang="en-US" sz="1800" b="0" i="1" u="none" strike="noStrike" baseline="0" dirty="0">
                    <a:latin typeface="FgdmtlNssbmfXtgppkUtopiaStd-Italic"/>
                  </a:rPr>
                  <a:t>TS</a:t>
                </a:r>
                <a:r>
                  <a:rPr lang="en-US" sz="1800" b="0" i="0" u="none" strike="noStrike" baseline="0" dirty="0">
                    <a:latin typeface="RqktxxHwrlrqQvvfvkSymbolMT"/>
                  </a:rPr>
                  <a:t>)=</a:t>
                </a:r>
                <a:r>
                  <a:rPr lang="en-US" sz="1800" b="0" i="0" u="none" strike="noStrike" baseline="0" dirty="0">
                    <a:latin typeface="BpyynmDflgkkBpmqvfSTIXGeneral-Regular"/>
                  </a:rPr>
                  <a:t> γ</a:t>
                </a:r>
                <a:r>
                  <a:rPr lang="en-US" sz="1800" b="0" i="0" u="none" strike="noStrike" baseline="0" dirty="0">
                    <a:latin typeface="RqktxxHwrlrqQvvfvkSymbolMT"/>
                  </a:rPr>
                  <a:t> </a:t>
                </a:r>
                <a:r>
                  <a:rPr lang="en-US" sz="1800" b="0" i="0" u="none" strike="noStrike" baseline="0" dirty="0">
                    <a:latin typeface="SxdcwpNxvrklCffxdcUtopiaStd-Regular"/>
                  </a:rPr>
                  <a:t>. </a:t>
                </a:r>
              </a:p>
              <a:p>
                <a:pPr algn="l"/>
                <a:r>
                  <a:rPr lang="en-US" sz="1800" b="0" i="0" u="none" strike="noStrike" baseline="0" dirty="0">
                    <a:latin typeface="SxdcwpNxvrklCffxdcUtopiaStd-Regular"/>
                  </a:rPr>
                  <a:t>Thus the supervised learning algorithm </a:t>
                </a:r>
                <a:r>
                  <a:rPr lang="en-US" sz="1800" b="0" i="1" u="none" strike="noStrike" baseline="0" dirty="0">
                    <a:latin typeface="HhjgnyNfgwmrQqcxywUtopiaStd-Italic"/>
                  </a:rPr>
                  <a:t>F </a:t>
                </a:r>
                <a:r>
                  <a:rPr lang="en-US" sz="1800" b="0" i="0" u="none" strike="noStrike" baseline="0" dirty="0">
                    <a:latin typeface="SxdcwpNxvrklCffxdcUtopiaStd-Regular"/>
                  </a:rPr>
                  <a:t>takes the input set of (</a:t>
                </a:r>
                <a:r>
                  <a:rPr lang="en-US" sz="1800" b="0" i="1" u="none" strike="noStrike" baseline="0" dirty="0">
                    <a:latin typeface="HhjgnyNfgwmrQqcxywUtopiaStd-Italic"/>
                  </a:rPr>
                  <a:t>document, class</a:t>
                </a:r>
                <a:r>
                  <a:rPr lang="en-US" sz="1800" b="0" i="0" u="none" strike="noStrike" baseline="0" dirty="0">
                    <a:latin typeface="SxdcwpNxvrklCffxdcUtopiaStd-Regular"/>
                  </a:rPr>
                  <a:t>) pairs </a:t>
                </a:r>
                <a:r>
                  <a:rPr lang="en-US" sz="1800" b="0" i="1" u="none" strike="noStrike" baseline="0" dirty="0">
                    <a:latin typeface="HhjgnyNfgwmrQqcxywUtopiaStd-Italic"/>
                  </a:rPr>
                  <a:t>TS </a:t>
                </a:r>
                <a:r>
                  <a:rPr lang="en-US" sz="1800" b="0" i="0" u="none" strike="noStrike" baseline="0" dirty="0">
                    <a:latin typeface="SxdcwpNxvrklCffxdcUtopiaStd-Regular"/>
                  </a:rPr>
                  <a:t>and gives us the trained classifier </a:t>
                </a:r>
                <a:r>
                  <a:rPr lang="en-US" sz="1800" b="0" i="0" u="none" strike="noStrike" baseline="0" dirty="0">
                    <a:latin typeface="BpyynmDflgkkBpmqvfSTIXGeneral-Regular"/>
                  </a:rPr>
                  <a:t>γ</a:t>
                </a:r>
                <a:r>
                  <a:rPr lang="en-US" sz="1800" b="0" i="0" u="none" strike="noStrike" baseline="0" dirty="0">
                    <a:latin typeface="SxdcwpNxvrklCffxdcUtopiaStd-Regular"/>
                  </a:rPr>
                  <a:t>, which is our model. This process is known as the </a:t>
                </a:r>
                <a:r>
                  <a:rPr lang="en-US" sz="1800" b="0" i="1" u="none" strike="noStrike" baseline="0" dirty="0">
                    <a:latin typeface="HhjgnyNfgwmrQqcxywUtopiaStd-Italic"/>
                  </a:rPr>
                  <a:t>training process</a:t>
                </a:r>
                <a:r>
                  <a:rPr lang="en-US" sz="1800" b="0" i="0" u="none" strike="noStrike" baseline="0" dirty="0">
                    <a:latin typeface="SxdcwpNxvrklCffxdcUtopiaStd-Regular"/>
                  </a:rPr>
                  <a:t>.</a:t>
                </a:r>
                <a:endParaRPr lang="ru-RU" dirty="0"/>
              </a:p>
            </p:txBody>
          </p:sp>
        </mc:Choice>
        <mc:Fallback xmlns="">
          <p:sp>
            <p:nvSpPr>
              <p:cNvPr id="3" name="Объект 2">
                <a:extLst>
                  <a:ext uri="{FF2B5EF4-FFF2-40B4-BE49-F238E27FC236}">
                    <a16:creationId xmlns:a16="http://schemas.microsoft.com/office/drawing/2014/main" id="{F02E49C0-CFE0-4819-973C-97DE278FD062}"/>
                  </a:ext>
                </a:extLst>
              </p:cNvPr>
              <p:cNvSpPr>
                <a:spLocks noGrp="1" noRot="1" noChangeAspect="1" noMove="1" noResize="1" noEditPoints="1" noAdjustHandles="1" noChangeArrowheads="1" noChangeShapeType="1" noTextEdit="1"/>
              </p:cNvSpPr>
              <p:nvPr>
                <p:ph idx="1"/>
              </p:nvPr>
            </p:nvSpPr>
            <p:spPr>
              <a:xfrm>
                <a:off x="1295400" y="1715548"/>
                <a:ext cx="9962626" cy="4190301"/>
              </a:xfrm>
              <a:blipFill>
                <a:blip r:embed="rId2"/>
                <a:stretch>
                  <a:fillRect l="-428" t="-1163" r="-184"/>
                </a:stretch>
              </a:blipFill>
            </p:spPr>
            <p:txBody>
              <a:bodyPr/>
              <a:lstStyle/>
              <a:p>
                <a:r>
                  <a:rPr lang="ru-RU">
                    <a:noFill/>
                  </a:rPr>
                  <a:t> </a:t>
                </a:r>
              </a:p>
            </p:txBody>
          </p:sp>
        </mc:Fallback>
      </mc:AlternateContent>
    </p:spTree>
    <p:extLst>
      <p:ext uri="{BB962C8B-B14F-4D97-AF65-F5344CB8AC3E}">
        <p14:creationId xmlns:p14="http://schemas.microsoft.com/office/powerpoint/2010/main" val="3294219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A3B352-9E11-42DB-AF5D-B8C5EA46576E}"/>
              </a:ext>
            </a:extLst>
          </p:cNvPr>
          <p:cNvSpPr>
            <a:spLocks noGrp="1"/>
          </p:cNvSpPr>
          <p:nvPr>
            <p:ph type="title"/>
          </p:nvPr>
        </p:nvSpPr>
        <p:spPr>
          <a:xfrm>
            <a:off x="1371600" y="685800"/>
            <a:ext cx="9601200" cy="740328"/>
          </a:xfrm>
        </p:spPr>
        <p:txBody>
          <a:bodyPr/>
          <a:lstStyle/>
          <a:p>
            <a:pPr algn="ctr"/>
            <a:r>
              <a:rPr lang="en-US" dirty="0">
                <a:solidFill>
                  <a:srgbClr val="00B050"/>
                </a:solidFill>
              </a:rPr>
              <a:t>ML text classification</a:t>
            </a:r>
            <a:endParaRPr lang="ru-RU" dirty="0"/>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C209E16F-FFEE-4B1E-8517-F05DC86FB534}"/>
                  </a:ext>
                </a:extLst>
              </p:cNvPr>
              <p:cNvSpPr>
                <a:spLocks noGrp="1"/>
              </p:cNvSpPr>
              <p:nvPr>
                <p:ph idx="1"/>
              </p:nvPr>
            </p:nvSpPr>
            <p:spPr>
              <a:xfrm>
                <a:off x="1371600" y="2067886"/>
                <a:ext cx="9601200" cy="3581400"/>
              </a:xfrm>
            </p:spPr>
            <p:txBody>
              <a:bodyPr/>
              <a:lstStyle/>
              <a:p>
                <a:pPr algn="l"/>
                <a:r>
                  <a:rPr lang="en-US" sz="1800" b="0" i="0" u="none" strike="noStrike" baseline="0" dirty="0">
                    <a:latin typeface="SxdcwpNxvrklCffxdcUtopiaStd-Regular"/>
                  </a:rPr>
                  <a:t>This model can then take a new, previously unseen document </a:t>
                </a:r>
                <a:r>
                  <a:rPr lang="en-US" sz="1800" b="0" i="1" u="none" strike="noStrike" baseline="0" dirty="0">
                    <a:latin typeface="HhjgnyNfgwmrQqcxywUtopiaStd-Italic"/>
                  </a:rPr>
                  <a:t>ND </a:t>
                </a:r>
                <a:r>
                  <a:rPr lang="en-US" sz="1800" b="0" i="0" u="none" strike="noStrike" baseline="0" dirty="0">
                    <a:latin typeface="SxdcwpNxvrklCffxdcUtopiaStd-Regular"/>
                  </a:rPr>
                  <a:t>and predict its</a:t>
                </a:r>
              </a:p>
              <a:p>
                <a:r>
                  <a:rPr lang="en-US" sz="1800" b="0" i="0" u="none" strike="noStrike" baseline="0" dirty="0">
                    <a:latin typeface="SxdcwpNxvrklCffxdcUtopiaStd-Regular"/>
                  </a:rPr>
                  <a:t>Class </a:t>
                </a:r>
                <a14:m>
                  <m:oMath xmlns:m="http://schemas.openxmlformats.org/officeDocument/2006/math">
                    <m:sSub>
                      <m:sSubPr>
                        <m:ctrlPr>
                          <a:rPr lang="en-US" sz="1800" b="0" i="1" u="none" strike="noStrike" baseline="0" smtClean="0">
                            <a:latin typeface="Cambria Math" panose="02040503050406030204" pitchFamily="18" charset="0"/>
                          </a:rPr>
                        </m:ctrlPr>
                      </m:sSubPr>
                      <m:e>
                        <m:r>
                          <a:rPr lang="en-US" sz="1800" b="0" i="1" u="none" strike="noStrike" baseline="0" smtClean="0">
                            <a:latin typeface="Cambria Math" panose="02040503050406030204" pitchFamily="18" charset="0"/>
                          </a:rPr>
                          <m:t>𝑐</m:t>
                        </m:r>
                      </m:e>
                      <m:sub>
                        <m:r>
                          <a:rPr lang="en-US" sz="1800" b="0" i="1" u="none" strike="noStrike" baseline="0" smtClean="0">
                            <a:latin typeface="Cambria Math" panose="02040503050406030204" pitchFamily="18" charset="0"/>
                          </a:rPr>
                          <m:t>𝑁𝐷</m:t>
                        </m:r>
                      </m:sub>
                    </m:sSub>
                  </m:oMath>
                </a14:m>
                <a:r>
                  <a:rPr lang="en-US" sz="1800" b="0" i="0" u="none" strike="noStrike" baseline="0" dirty="0">
                    <a:latin typeface="SxdcwpNxvrklCffxdcUtopiaStd-Regular"/>
                  </a:rPr>
                  <a:t> such that </a:t>
                </a:r>
                <a14:m>
                  <m:oMath xmlns:m="http://schemas.openxmlformats.org/officeDocument/2006/math">
                    <m:sSub>
                      <m:sSubPr>
                        <m:ctrlPr>
                          <a:rPr lang="en-US" sz="1800" i="1" dirty="0">
                            <a:latin typeface="Cambria Math" panose="02040503050406030204" pitchFamily="18" charset="0"/>
                          </a:rPr>
                        </m:ctrlPr>
                      </m:sSubPr>
                      <m:e>
                        <m:r>
                          <a:rPr lang="en-US" sz="1800" i="1" dirty="0">
                            <a:latin typeface="Cambria Math" panose="02040503050406030204" pitchFamily="18" charset="0"/>
                          </a:rPr>
                          <m:t>𝑐</m:t>
                        </m:r>
                      </m:e>
                      <m:sub>
                        <m:r>
                          <a:rPr lang="en-US" sz="1800" i="1" dirty="0">
                            <a:latin typeface="Cambria Math" panose="02040503050406030204" pitchFamily="18" charset="0"/>
                          </a:rPr>
                          <m:t>𝑁𝐷</m:t>
                        </m:r>
                      </m:sub>
                    </m:sSub>
                    <m:r>
                      <a:rPr lang="en-US" sz="1800" i="1" dirty="0">
                        <a:latin typeface="Cambria Math" panose="02040503050406030204" pitchFamily="18" charset="0"/>
                        <a:ea typeface="Cambria Math" panose="02040503050406030204" pitchFamily="18" charset="0"/>
                      </a:rPr>
                      <m:t>∈</m:t>
                    </m:r>
                    <m:r>
                      <a:rPr lang="en-US" sz="1800" i="1" dirty="0">
                        <a:latin typeface="Cambria Math" panose="02040503050406030204" pitchFamily="18" charset="0"/>
                        <a:ea typeface="Cambria Math" panose="02040503050406030204" pitchFamily="18" charset="0"/>
                      </a:rPr>
                      <m:t>𝐶</m:t>
                    </m:r>
                  </m:oMath>
                </a14:m>
                <a:r>
                  <a:rPr lang="en-US" sz="1800" b="0" i="0" u="none" strike="noStrike" baseline="0" dirty="0">
                    <a:latin typeface="SxdcwpNxvrklCffxdcUtopiaStd-Regular"/>
                  </a:rPr>
                  <a:t>. This process is known as the </a:t>
                </a:r>
                <a:r>
                  <a:rPr lang="en-US" sz="1800" b="0" i="1" u="none" strike="noStrike" baseline="0" dirty="0">
                    <a:latin typeface="HhjgnyNfgwmrQqcxywUtopiaStd-Italic"/>
                  </a:rPr>
                  <a:t>prediction process </a:t>
                </a:r>
                <a:r>
                  <a:rPr lang="en-US" sz="1800" b="0" i="0" u="none" strike="noStrike" baseline="0" dirty="0">
                    <a:latin typeface="SxdcwpNxvrklCffxdcUtopiaStd-Regular"/>
                  </a:rPr>
                  <a:t>and can be</a:t>
                </a:r>
                <a:r>
                  <a:rPr lang="en-US" sz="1800" b="0" i="0" u="none" strike="noStrike" dirty="0">
                    <a:latin typeface="SxdcwpNxvrklCffxdcUtopiaStd-Regular"/>
                  </a:rPr>
                  <a:t> </a:t>
                </a:r>
                <a:r>
                  <a:rPr lang="en-US" sz="1800" b="0" i="0" u="none" strike="noStrike" baseline="0" dirty="0">
                    <a:latin typeface="SxdcwpNxvrklCffxdcUtopiaStd-Regular"/>
                  </a:rPr>
                  <a:t>represented by </a:t>
                </a:r>
                <a14:m>
                  <m:oMath xmlns:m="http://schemas.openxmlformats.org/officeDocument/2006/math">
                    <m:r>
                      <a:rPr lang="en-US" sz="1800" b="0" i="1" u="none" strike="noStrike" baseline="0" smtClean="0">
                        <a:latin typeface="Cambria Math" panose="02040503050406030204" pitchFamily="18" charset="0"/>
                        <a:ea typeface="Cambria Math" panose="02040503050406030204" pitchFamily="18" charset="0"/>
                      </a:rPr>
                      <m:t>𝛾</m:t>
                    </m:r>
                    <m:r>
                      <a:rPr lang="en-US" sz="1800" b="0" i="1" u="none" strike="noStrike" baseline="0" smtClean="0">
                        <a:latin typeface="Cambria Math" panose="02040503050406030204" pitchFamily="18" charset="0"/>
                        <a:ea typeface="Cambria Math" panose="02040503050406030204" pitchFamily="18" charset="0"/>
                      </a:rPr>
                      <m:t>:</m:t>
                    </m:r>
                    <m:r>
                      <a:rPr lang="en-US" sz="1800" b="0" i="1" u="none" strike="noStrike" baseline="0" smtClean="0">
                        <a:latin typeface="Cambria Math" panose="02040503050406030204" pitchFamily="18" charset="0"/>
                        <a:ea typeface="Cambria Math" panose="02040503050406030204" pitchFamily="18" charset="0"/>
                      </a:rPr>
                      <m:t>𝑇𝐷</m:t>
                    </m:r>
                    <m:r>
                      <a:rPr lang="en-US" sz="1800" b="0" i="1" u="none" strike="noStrike" baseline="0" smtClean="0">
                        <a:latin typeface="Cambria Math" panose="02040503050406030204" pitchFamily="18" charset="0"/>
                        <a:ea typeface="Cambria Math" panose="02040503050406030204" pitchFamily="18" charset="0"/>
                      </a:rPr>
                      <m:t>→</m:t>
                    </m:r>
                    <m:sSub>
                      <m:sSubPr>
                        <m:ctrlPr>
                          <a:rPr lang="en-US" sz="1800" b="0" i="1" u="none" strike="noStrike" baseline="0" smtClean="0">
                            <a:latin typeface="Cambria Math" panose="02040503050406030204" pitchFamily="18" charset="0"/>
                            <a:ea typeface="Cambria Math" panose="02040503050406030204" pitchFamily="18" charset="0"/>
                          </a:rPr>
                        </m:ctrlPr>
                      </m:sSubPr>
                      <m:e>
                        <m:r>
                          <a:rPr lang="en-US" sz="1800" b="0" i="1" u="none" strike="noStrike" baseline="0" smtClean="0">
                            <a:latin typeface="Cambria Math" panose="02040503050406030204" pitchFamily="18" charset="0"/>
                            <a:ea typeface="Cambria Math" panose="02040503050406030204" pitchFamily="18" charset="0"/>
                          </a:rPr>
                          <m:t>𝑐</m:t>
                        </m:r>
                      </m:e>
                      <m:sub>
                        <m:r>
                          <a:rPr lang="en-US" sz="1800" b="0" i="1" u="none" strike="noStrike" baseline="0" smtClean="0">
                            <a:latin typeface="Cambria Math" panose="02040503050406030204" pitchFamily="18" charset="0"/>
                            <a:ea typeface="Cambria Math" panose="02040503050406030204" pitchFamily="18" charset="0"/>
                          </a:rPr>
                          <m:t>𝑁𝐷</m:t>
                        </m:r>
                      </m:sub>
                    </m:sSub>
                  </m:oMath>
                </a14:m>
                <a:endParaRPr lang="en-US" dirty="0"/>
              </a:p>
              <a:p>
                <a:pPr algn="l"/>
                <a:r>
                  <a:rPr lang="en-US" sz="1800" b="0" i="0" u="none" strike="noStrike" baseline="0" dirty="0">
                    <a:latin typeface="SxdcwpNxvrklCffxdcUtopiaStd-Regular"/>
                  </a:rPr>
                  <a:t>Thus we can see that there are two main processes in the supervised text classification process:</a:t>
                </a:r>
              </a:p>
              <a:p>
                <a:pPr algn="l"/>
                <a:r>
                  <a:rPr lang="en-US" sz="1800" b="0" i="0" u="none" strike="noStrike" baseline="0" dirty="0">
                    <a:latin typeface="SxdcwpNxvrklCffxdcUtopiaStd-Regular"/>
                  </a:rPr>
                  <a:t>Training</a:t>
                </a:r>
              </a:p>
              <a:p>
                <a:pPr algn="l"/>
                <a:r>
                  <a:rPr lang="en-US" sz="1800" b="0" i="0" u="none" strike="noStrike" baseline="0" dirty="0">
                    <a:latin typeface="SxdcwpNxvrklCffxdcUtopiaStd-Regular"/>
                  </a:rPr>
                  <a:t>Prediction</a:t>
                </a:r>
                <a:endParaRPr lang="ru-RU" dirty="0"/>
              </a:p>
            </p:txBody>
          </p:sp>
        </mc:Choice>
        <mc:Fallback xmlns="">
          <p:sp>
            <p:nvSpPr>
              <p:cNvPr id="3" name="Объект 2">
                <a:extLst>
                  <a:ext uri="{FF2B5EF4-FFF2-40B4-BE49-F238E27FC236}">
                    <a16:creationId xmlns:a16="http://schemas.microsoft.com/office/drawing/2014/main" id="{C209E16F-FFEE-4B1E-8517-F05DC86FB534}"/>
                  </a:ext>
                </a:extLst>
              </p:cNvPr>
              <p:cNvSpPr>
                <a:spLocks noGrp="1" noRot="1" noChangeAspect="1" noMove="1" noResize="1" noEditPoints="1" noAdjustHandles="1" noChangeArrowheads="1" noChangeShapeType="1" noTextEdit="1"/>
              </p:cNvSpPr>
              <p:nvPr>
                <p:ph idx="1"/>
              </p:nvPr>
            </p:nvSpPr>
            <p:spPr>
              <a:xfrm>
                <a:off x="1371600" y="2067886"/>
                <a:ext cx="9601200" cy="3581400"/>
              </a:xfrm>
              <a:blipFill>
                <a:blip r:embed="rId2"/>
                <a:stretch>
                  <a:fillRect l="-444" t="-1361"/>
                </a:stretch>
              </a:blipFill>
            </p:spPr>
            <p:txBody>
              <a:bodyPr/>
              <a:lstStyle/>
              <a:p>
                <a:r>
                  <a:rPr lang="ru-RU">
                    <a:noFill/>
                  </a:rPr>
                  <a:t> </a:t>
                </a:r>
              </a:p>
            </p:txBody>
          </p:sp>
        </mc:Fallback>
      </mc:AlternateContent>
    </p:spTree>
    <p:extLst>
      <p:ext uri="{BB962C8B-B14F-4D97-AF65-F5344CB8AC3E}">
        <p14:creationId xmlns:p14="http://schemas.microsoft.com/office/powerpoint/2010/main" val="3851110703"/>
      </p:ext>
    </p:extLst>
  </p:cSld>
  <p:clrMapOvr>
    <a:masterClrMapping/>
  </p:clrMapOvr>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Уголки</Template>
  <TotalTime>231</TotalTime>
  <Words>2407</Words>
  <Application>Microsoft Office PowerPoint</Application>
  <PresentationFormat>Широкоэкранный</PresentationFormat>
  <Paragraphs>124</Paragraphs>
  <Slides>20</Slides>
  <Notes>0</Notes>
  <HiddenSlides>0</HiddenSlides>
  <MMClips>0</MMClips>
  <ScaleCrop>false</ScaleCrop>
  <HeadingPairs>
    <vt:vector size="6" baseType="variant">
      <vt:variant>
        <vt:lpstr>Использованные шрифты</vt:lpstr>
      </vt:variant>
      <vt:variant>
        <vt:i4>12</vt:i4>
      </vt:variant>
      <vt:variant>
        <vt:lpstr>Тема</vt:lpstr>
      </vt:variant>
      <vt:variant>
        <vt:i4>1</vt:i4>
      </vt:variant>
      <vt:variant>
        <vt:lpstr>Заголовки слайдов</vt:lpstr>
      </vt:variant>
      <vt:variant>
        <vt:i4>20</vt:i4>
      </vt:variant>
    </vt:vector>
  </HeadingPairs>
  <TitlesOfParts>
    <vt:vector size="33" baseType="lpstr">
      <vt:lpstr>BpyynmDflgkkBpmqvfSTIXGeneral-Regular</vt:lpstr>
      <vt:lpstr>Cambria Math</vt:lpstr>
      <vt:lpstr>FgdmtlNssbmfXtgppkUtopiaStd-Italic</vt:lpstr>
      <vt:lpstr>Franklin Gothic Book</vt:lpstr>
      <vt:lpstr>HhjgnyNfgwmrQqcxywUtopiaStd-Italic</vt:lpstr>
      <vt:lpstr>LsmdxxDltmhmBcmglnSymbolMT</vt:lpstr>
      <vt:lpstr>RfcpybHctysvCtxgcmSymbolMT</vt:lpstr>
      <vt:lpstr>RqktxxHwrlrqQvvfvkSymbolMT</vt:lpstr>
      <vt:lpstr>SdwpxyVbwfjwGhcjdpHelveticaNeue-MediumCond</vt:lpstr>
      <vt:lpstr>SxdcwpNxvrklCffxdcUtopiaStd-Regular</vt:lpstr>
      <vt:lpstr>XpwnffJmxncdTmvjrxTheSansMonoConNormal</vt:lpstr>
      <vt:lpstr>YfnrjyNmqhvfGhtvjyUtopiaStd-Italic</vt:lpstr>
      <vt:lpstr>Уголки</vt:lpstr>
      <vt:lpstr>The lecture 9</vt:lpstr>
      <vt:lpstr>Text classification</vt:lpstr>
      <vt:lpstr>Text classification</vt:lpstr>
      <vt:lpstr>Text classification</vt:lpstr>
      <vt:lpstr>Automated Text Classification</vt:lpstr>
      <vt:lpstr>ML techniques</vt:lpstr>
      <vt:lpstr>ML techniques</vt:lpstr>
      <vt:lpstr>ML text classification</vt:lpstr>
      <vt:lpstr>ML text classification</vt:lpstr>
      <vt:lpstr>ML text classification</vt:lpstr>
      <vt:lpstr>Text classification blueprint</vt:lpstr>
      <vt:lpstr>Feature extraction</vt:lpstr>
      <vt:lpstr>Feature extraction</vt:lpstr>
      <vt:lpstr>Feature extraction</vt:lpstr>
      <vt:lpstr>Bag of Words Model</vt:lpstr>
      <vt:lpstr>Bag of Words Model</vt:lpstr>
      <vt:lpstr>TF-IDF Model</vt:lpstr>
      <vt:lpstr>TF-IDF metric</vt:lpstr>
      <vt:lpstr>TF-IDF metric</vt:lpstr>
      <vt:lpstr>Code snippet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Карюкин Владислав</dc:creator>
  <cp:lastModifiedBy>Карюкин Владислав</cp:lastModifiedBy>
  <cp:revision>13</cp:revision>
  <dcterms:created xsi:type="dcterms:W3CDTF">2020-10-21T04:41:55Z</dcterms:created>
  <dcterms:modified xsi:type="dcterms:W3CDTF">2020-10-21T10:37:41Z</dcterms:modified>
</cp:coreProperties>
</file>